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59" r:id="rId3"/>
    <p:sldId id="289" r:id="rId4"/>
    <p:sldId id="265" r:id="rId5"/>
    <p:sldId id="267" r:id="rId6"/>
    <p:sldId id="268" r:id="rId7"/>
    <p:sldId id="269" r:id="rId8"/>
    <p:sldId id="270" r:id="rId9"/>
    <p:sldId id="271" r:id="rId10"/>
    <p:sldId id="274" r:id="rId11"/>
    <p:sldId id="275" r:id="rId12"/>
    <p:sldId id="276" r:id="rId13"/>
    <p:sldId id="277" r:id="rId14"/>
    <p:sldId id="279" r:id="rId15"/>
    <p:sldId id="280" r:id="rId16"/>
    <p:sldId id="288" r:id="rId17"/>
    <p:sldId id="281" r:id="rId18"/>
    <p:sldId id="282" r:id="rId19"/>
    <p:sldId id="283" r:id="rId20"/>
    <p:sldId id="284" r:id="rId21"/>
    <p:sldId id="285" r:id="rId22"/>
    <p:sldId id="296" r:id="rId23"/>
    <p:sldId id="298" r:id="rId24"/>
    <p:sldId id="295" r:id="rId25"/>
    <p:sldId id="291" r:id="rId26"/>
    <p:sldId id="292" r:id="rId27"/>
    <p:sldId id="29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86" d="100"/>
          <a:sy n="86" d="100"/>
        </p:scale>
        <p:origin x="-234" y="-90"/>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1944"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de-DE"/>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C434B4FC-DB5F-4CAC-A8DE-C84E3A55B7D1}" type="datetimeFigureOut">
              <a:rPr lang="de-DE"/>
              <a:pPr>
                <a:defRPr/>
              </a:pPr>
              <a:t>13.08.2019</a:t>
            </a:fld>
            <a:endParaRPr lang="de-DE"/>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de-DE"/>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E49D04C-51CE-4E5E-8A0E-52F3C61765A0}"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a:ln/>
        </p:spPr>
      </p:sp>
      <p:sp>
        <p:nvSpPr>
          <p:cNvPr id="24579" name="Notizenplatzhalter 2"/>
          <p:cNvSpPr>
            <a:spLocks noGrp="1"/>
          </p:cNvSpPr>
          <p:nvPr>
            <p:ph type="body" idx="1"/>
          </p:nvPr>
        </p:nvSpPr>
        <p:spPr>
          <a:noFill/>
          <a:ln/>
        </p:spPr>
        <p:txBody>
          <a:bodyPr/>
          <a:lstStyle/>
          <a:p>
            <a:endParaRPr lang="de-DE" smtClean="0"/>
          </a:p>
        </p:txBody>
      </p:sp>
      <p:sp>
        <p:nvSpPr>
          <p:cNvPr id="24580" name="Foliennummernplatzhalter 3"/>
          <p:cNvSpPr>
            <a:spLocks noGrp="1"/>
          </p:cNvSpPr>
          <p:nvPr>
            <p:ph type="sldNum" sz="quarter" idx="5"/>
          </p:nvPr>
        </p:nvSpPr>
        <p:spPr>
          <a:noFill/>
        </p:spPr>
        <p:txBody>
          <a:bodyPr/>
          <a:lstStyle/>
          <a:p>
            <a:fld id="{33F844A5-B942-4B65-953D-D3FEA6501339}" type="slidenum">
              <a:rPr lang="de-DE" smtClean="0"/>
              <a:pPr/>
              <a:t>2</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a:ln/>
        </p:spPr>
      </p:sp>
      <p:sp>
        <p:nvSpPr>
          <p:cNvPr id="24579" name="Notizenplatzhalter 2"/>
          <p:cNvSpPr>
            <a:spLocks noGrp="1"/>
          </p:cNvSpPr>
          <p:nvPr>
            <p:ph type="body" idx="1"/>
          </p:nvPr>
        </p:nvSpPr>
        <p:spPr>
          <a:noFill/>
          <a:ln/>
        </p:spPr>
        <p:txBody>
          <a:bodyPr/>
          <a:lstStyle/>
          <a:p>
            <a:endParaRPr lang="de-DE" smtClean="0"/>
          </a:p>
        </p:txBody>
      </p:sp>
      <p:sp>
        <p:nvSpPr>
          <p:cNvPr id="24580" name="Foliennummernplatzhalter 3"/>
          <p:cNvSpPr>
            <a:spLocks noGrp="1"/>
          </p:cNvSpPr>
          <p:nvPr>
            <p:ph type="sldNum" sz="quarter" idx="5"/>
          </p:nvPr>
        </p:nvSpPr>
        <p:spPr>
          <a:noFill/>
        </p:spPr>
        <p:txBody>
          <a:bodyPr/>
          <a:lstStyle/>
          <a:p>
            <a:fld id="{33F844A5-B942-4B65-953D-D3FEA6501339}" type="slidenum">
              <a:rPr lang="de-DE" smtClean="0"/>
              <a:pPr/>
              <a:t>3</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417DD5E-67B7-4ECB-A433-5BE1EF54EF6F}" type="datetime1">
              <a:rPr lang="en-US"/>
              <a:pPr>
                <a:defRPr/>
              </a:pPr>
              <a:t>8/13/2019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de-DE"/>
              <a:t>Das Bekenntnis von Belhar, Hintergrund und Inhalt. Landessynode 14.06.2019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ADBF0088-768C-4780-85F4-6393512C54F1}"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FFB399-4699-4F1F-B7EB-6325D0B5B0B9}" type="datetime1">
              <a:rPr lang="en-US"/>
              <a:pPr>
                <a:defRPr/>
              </a:pPr>
              <a:t>8/13/2019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de-DE"/>
              <a:t>Das Bekenntnis von Belhar, Hintergrund und Inhalt. Landessynode 14.06.2019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6AB8ED06-1350-4232-B92F-BE50D895EF59}"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A42EE6-8F51-4497-BA15-9F2056984A6B}" type="datetime1">
              <a:rPr lang="en-US"/>
              <a:pPr>
                <a:defRPr/>
              </a:pPr>
              <a:t>8/13/2019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de-DE"/>
              <a:t>Das Bekenntnis von Belhar, Hintergrund und Inhalt. Landessynode 14.06.2019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CCE1774C-C7FD-4603-A376-157908913F08}"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217C2A-A2C6-4FC0-9AD2-E2259538503A}" type="datetime1">
              <a:rPr lang="en-US"/>
              <a:pPr>
                <a:defRPr/>
              </a:pPr>
              <a:t>8/13/2019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de-DE"/>
              <a:t>Das Bekenntnis von Belhar, Hintergrund und Inhalt. Landessynode 14.06.2019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640C8CBD-AFF0-438D-BF70-75977472A52C}"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EAF0AF-CA6E-4A1A-8FBB-F278E3569907}" type="datetime1">
              <a:rPr lang="en-US"/>
              <a:pPr>
                <a:defRPr/>
              </a:pPr>
              <a:t>8/13/2019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de-DE"/>
              <a:t>Das Bekenntnis von Belhar, Hintergrund und Inhalt. Landessynode 14.06.2019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DAFEEFCC-96EE-4CEB-9B32-FFEF4671DC39}"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0170820-781F-4FA3-A386-EFAC77FBB253}" type="datetime1">
              <a:rPr lang="en-US"/>
              <a:pPr>
                <a:defRPr/>
              </a:pPr>
              <a:t>8/13/2019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de-DE"/>
              <a:t>Das Bekenntnis von Belhar, Hintergrund und Inhalt. Landessynode 14.06.2019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7EA569AA-D461-4F5D-B95B-406D19736C9D}"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BCF1C8-A110-457A-9FBB-1D3A9CEE2D87}" type="datetime1">
              <a:rPr lang="en-US"/>
              <a:pPr>
                <a:defRPr/>
              </a:pPr>
              <a:t>8/13/2019</a:t>
            </a:fld>
            <a:endParaRPr lang="en-US"/>
          </a:p>
        </p:txBody>
      </p:sp>
      <p:sp>
        <p:nvSpPr>
          <p:cNvPr id="8" name="Footer Placeholder 4"/>
          <p:cNvSpPr>
            <a:spLocks noGrp="1"/>
          </p:cNvSpPr>
          <p:nvPr>
            <p:ph type="ftr" sz="quarter" idx="11"/>
          </p:nvPr>
        </p:nvSpPr>
        <p:spPr/>
        <p:txBody>
          <a:bodyPr/>
          <a:lstStyle>
            <a:lvl1pPr>
              <a:defRPr/>
            </a:lvl1pPr>
          </a:lstStyle>
          <a:p>
            <a:pPr>
              <a:defRPr/>
            </a:pPr>
            <a:r>
              <a:rPr lang="de-DE"/>
              <a:t>Das Bekenntnis von Belhar, Hintergrund und Inhalt. Landessynode 14.06.2019</a:t>
            </a:r>
            <a:endParaRPr lang="en-US"/>
          </a:p>
        </p:txBody>
      </p:sp>
      <p:sp>
        <p:nvSpPr>
          <p:cNvPr id="9" name="Slide Number Placeholder 5"/>
          <p:cNvSpPr>
            <a:spLocks noGrp="1"/>
          </p:cNvSpPr>
          <p:nvPr>
            <p:ph type="sldNum" sz="quarter" idx="12"/>
          </p:nvPr>
        </p:nvSpPr>
        <p:spPr/>
        <p:txBody>
          <a:bodyPr/>
          <a:lstStyle>
            <a:lvl1pPr>
              <a:defRPr/>
            </a:lvl1pPr>
          </a:lstStyle>
          <a:p>
            <a:pPr>
              <a:defRPr/>
            </a:pPr>
            <a:fld id="{F1D02B99-8030-405D-8671-0DADB072CC24}"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A4E99D4-2F67-4501-A319-E3B9C2F6A7D3}" type="datetime1">
              <a:rPr lang="en-US"/>
              <a:pPr>
                <a:defRPr/>
              </a:pPr>
              <a:t>8/13/2019</a:t>
            </a:fld>
            <a:endParaRPr lang="en-US"/>
          </a:p>
        </p:txBody>
      </p:sp>
      <p:sp>
        <p:nvSpPr>
          <p:cNvPr id="4" name="Footer Placeholder 4"/>
          <p:cNvSpPr>
            <a:spLocks noGrp="1"/>
          </p:cNvSpPr>
          <p:nvPr>
            <p:ph type="ftr" sz="quarter" idx="11"/>
          </p:nvPr>
        </p:nvSpPr>
        <p:spPr/>
        <p:txBody>
          <a:bodyPr/>
          <a:lstStyle>
            <a:lvl1pPr>
              <a:defRPr/>
            </a:lvl1pPr>
          </a:lstStyle>
          <a:p>
            <a:pPr>
              <a:defRPr/>
            </a:pPr>
            <a:r>
              <a:rPr lang="de-DE"/>
              <a:t>Das Bekenntnis von Belhar, Hintergrund und Inhalt. Landessynode 14.06.2019</a:t>
            </a:r>
            <a:endParaRPr lang="en-US"/>
          </a:p>
        </p:txBody>
      </p:sp>
      <p:sp>
        <p:nvSpPr>
          <p:cNvPr id="5" name="Slide Number Placeholder 5"/>
          <p:cNvSpPr>
            <a:spLocks noGrp="1"/>
          </p:cNvSpPr>
          <p:nvPr>
            <p:ph type="sldNum" sz="quarter" idx="12"/>
          </p:nvPr>
        </p:nvSpPr>
        <p:spPr/>
        <p:txBody>
          <a:bodyPr/>
          <a:lstStyle>
            <a:lvl1pPr>
              <a:defRPr/>
            </a:lvl1pPr>
          </a:lstStyle>
          <a:p>
            <a:pPr>
              <a:defRPr/>
            </a:pPr>
            <a:fld id="{1BF4BFC6-41D3-4513-A974-88EC9A1ABE5E}"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8B48BA-424B-4527-BB85-93E8AEC25C0C}" type="datetime1">
              <a:rPr lang="en-US"/>
              <a:pPr>
                <a:defRPr/>
              </a:pPr>
              <a:t>8/13/2019</a:t>
            </a:fld>
            <a:endParaRPr lang="en-US"/>
          </a:p>
        </p:txBody>
      </p:sp>
      <p:sp>
        <p:nvSpPr>
          <p:cNvPr id="3" name="Footer Placeholder 4"/>
          <p:cNvSpPr>
            <a:spLocks noGrp="1"/>
          </p:cNvSpPr>
          <p:nvPr>
            <p:ph type="ftr" sz="quarter" idx="11"/>
          </p:nvPr>
        </p:nvSpPr>
        <p:spPr/>
        <p:txBody>
          <a:bodyPr/>
          <a:lstStyle>
            <a:lvl1pPr>
              <a:defRPr/>
            </a:lvl1pPr>
          </a:lstStyle>
          <a:p>
            <a:pPr>
              <a:defRPr/>
            </a:pPr>
            <a:r>
              <a:rPr lang="de-DE"/>
              <a:t>Das Bekenntnis von Belhar, Hintergrund und Inhalt. Landessynode 14.06.2019</a:t>
            </a:r>
            <a:endParaRPr lang="en-US"/>
          </a:p>
        </p:txBody>
      </p:sp>
      <p:sp>
        <p:nvSpPr>
          <p:cNvPr id="4" name="Slide Number Placeholder 5"/>
          <p:cNvSpPr>
            <a:spLocks noGrp="1"/>
          </p:cNvSpPr>
          <p:nvPr>
            <p:ph type="sldNum" sz="quarter" idx="12"/>
          </p:nvPr>
        </p:nvSpPr>
        <p:spPr/>
        <p:txBody>
          <a:bodyPr/>
          <a:lstStyle>
            <a:lvl1pPr>
              <a:defRPr/>
            </a:lvl1pPr>
          </a:lstStyle>
          <a:p>
            <a:pPr>
              <a:defRPr/>
            </a:pPr>
            <a:fld id="{1A366693-5862-4AAE-9A3E-055803AB3B48}"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7C60D1-157C-45FC-BB31-E2F8C02581DF}" type="datetime1">
              <a:rPr lang="en-US"/>
              <a:pPr>
                <a:defRPr/>
              </a:pPr>
              <a:t>8/13/2019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de-DE"/>
              <a:t>Das Bekenntnis von Belhar, Hintergrund und Inhalt. Landessynode 14.06.2019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7EF05761-7337-4527-9537-E4FE250037FA}"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42B0F0-63D0-4FD1-A49F-FF34639DA444}" type="datetime1">
              <a:rPr lang="en-US"/>
              <a:pPr>
                <a:defRPr/>
              </a:pPr>
              <a:t>8/13/2019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de-DE"/>
              <a:t>Das Bekenntnis von Belhar, Hintergrund und Inhalt. Landessynode 14.06.2019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52EC4A5C-1EE3-4DC2-A705-A5758D59B5EA}"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7836640-0878-486C-BCC0-8059DDE198D6}" type="datetime1">
              <a:rPr lang="en-US"/>
              <a:pPr>
                <a:defRPr/>
              </a:pPr>
              <a:t>8/13/2019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a:t>Das Bekenntnis von Belhar, Hintergrund und Inhalt. Landessynode 14.06.2019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C29FF19-7A33-4D76-8829-F9E88AD4C133}"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afik 5" descr="Titelbild BELHAR.jpg"/>
          <p:cNvPicPr>
            <a:picLocks noChangeAspect="1"/>
          </p:cNvPicPr>
          <p:nvPr/>
        </p:nvPicPr>
        <p:blipFill>
          <a:blip r:embed="rId2" cstate="print"/>
          <a:srcRect/>
          <a:stretch>
            <a:fillRect/>
          </a:stretch>
        </p:blipFill>
        <p:spPr bwMode="auto">
          <a:xfrm>
            <a:off x="0" y="0"/>
            <a:ext cx="9451975" cy="6858000"/>
          </a:xfrm>
          <a:prstGeom prst="rect">
            <a:avLst/>
          </a:prstGeom>
          <a:noFill/>
          <a:ln w="9525">
            <a:noFill/>
            <a:miter lim="800000"/>
            <a:headEnd/>
            <a:tailEnd/>
          </a:ln>
        </p:spPr>
      </p:pic>
      <p:sp>
        <p:nvSpPr>
          <p:cNvPr id="2051" name="Title 1"/>
          <p:cNvSpPr>
            <a:spLocks noGrp="1"/>
          </p:cNvSpPr>
          <p:nvPr>
            <p:ph type="ctrTitle"/>
          </p:nvPr>
        </p:nvSpPr>
        <p:spPr>
          <a:xfrm>
            <a:off x="685800" y="914400"/>
            <a:ext cx="7924800" cy="1295400"/>
          </a:xfrm>
        </p:spPr>
        <p:txBody>
          <a:bodyPr/>
          <a:lstStyle/>
          <a:p>
            <a:pPr eaLnBrk="1" hangingPunct="1"/>
            <a:r>
              <a:rPr lang="en-US" sz="5400" b="1" dirty="0" smtClean="0">
                <a:solidFill>
                  <a:schemeClr val="bg1"/>
                </a:solidFill>
              </a:rPr>
              <a:t>Das </a:t>
            </a:r>
            <a:r>
              <a:rPr lang="en-US" sz="5400" b="1" dirty="0" err="1" smtClean="0">
                <a:solidFill>
                  <a:schemeClr val="bg1"/>
                </a:solidFill>
              </a:rPr>
              <a:t>Bekenntnis</a:t>
            </a:r>
            <a:r>
              <a:rPr lang="en-US" sz="5400" b="1" dirty="0" smtClean="0">
                <a:solidFill>
                  <a:schemeClr val="bg1"/>
                </a:solidFill>
              </a:rPr>
              <a:t> von Belhar</a:t>
            </a:r>
            <a:endParaRPr lang="en-US" sz="5400" dirty="0" smtClean="0">
              <a:solidFill>
                <a:schemeClr val="bg1"/>
              </a:solidFill>
            </a:endParaRPr>
          </a:p>
        </p:txBody>
      </p:sp>
      <p:sp>
        <p:nvSpPr>
          <p:cNvPr id="5" name="Untertitel 4"/>
          <p:cNvSpPr>
            <a:spLocks noGrp="1"/>
          </p:cNvSpPr>
          <p:nvPr>
            <p:ph type="subTitle" idx="1"/>
          </p:nvPr>
        </p:nvSpPr>
        <p:spPr>
          <a:xfrm>
            <a:off x="1371600" y="3733800"/>
            <a:ext cx="6400800" cy="1752600"/>
          </a:xfrm>
        </p:spPr>
        <p:txBody>
          <a:bodyPr/>
          <a:lstStyle/>
          <a:p>
            <a:r>
              <a:rPr lang="en-US" sz="4000" dirty="0" err="1" smtClean="0">
                <a:solidFill>
                  <a:schemeClr val="bg1"/>
                </a:solidFill>
              </a:rPr>
              <a:t>Hintergrund</a:t>
            </a:r>
            <a:r>
              <a:rPr lang="en-US" sz="4000" dirty="0" smtClean="0">
                <a:solidFill>
                  <a:schemeClr val="bg1"/>
                </a:solidFill>
              </a:rPr>
              <a:t>, </a:t>
            </a:r>
            <a:br>
              <a:rPr lang="en-US" sz="4000" dirty="0" smtClean="0">
                <a:solidFill>
                  <a:schemeClr val="bg1"/>
                </a:solidFill>
              </a:rPr>
            </a:br>
            <a:r>
              <a:rPr lang="en-US" sz="4000" dirty="0" err="1" smtClean="0">
                <a:solidFill>
                  <a:schemeClr val="bg1"/>
                </a:solidFill>
              </a:rPr>
              <a:t>Inhalt</a:t>
            </a:r>
            <a:r>
              <a:rPr lang="en-US" sz="4000" dirty="0" smtClean="0">
                <a:solidFill>
                  <a:schemeClr val="bg1"/>
                </a:solidFill>
              </a:rPr>
              <a:t/>
            </a:r>
            <a:br>
              <a:rPr lang="en-US" sz="4000" dirty="0" smtClean="0">
                <a:solidFill>
                  <a:schemeClr val="bg1"/>
                </a:solidFill>
              </a:rPr>
            </a:br>
            <a:r>
              <a:rPr lang="en-US" sz="4000" dirty="0" err="1" smtClean="0">
                <a:solidFill>
                  <a:schemeClr val="bg1"/>
                </a:solidFill>
              </a:rPr>
              <a:t>Bedeutung</a:t>
            </a:r>
            <a:endParaRPr lang="de-DE"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457200" y="274638"/>
            <a:ext cx="8229600" cy="1096962"/>
          </a:xfrm>
        </p:spPr>
        <p:txBody>
          <a:bodyPr/>
          <a:lstStyle/>
          <a:p>
            <a:r>
              <a:rPr lang="de-DE" sz="4000" smtClean="0"/>
              <a:t>Einheit, Versöhnung und Gerechtigkeit gehören zusammen</a:t>
            </a:r>
          </a:p>
        </p:txBody>
      </p:sp>
      <p:sp>
        <p:nvSpPr>
          <p:cNvPr id="30723" name="Rectangle 3"/>
          <p:cNvSpPr>
            <a:spLocks noGrp="1"/>
          </p:cNvSpPr>
          <p:nvPr>
            <p:ph type="body" idx="1"/>
          </p:nvPr>
        </p:nvSpPr>
        <p:spPr>
          <a:xfrm>
            <a:off x="381000" y="1524000"/>
            <a:ext cx="8305800" cy="4602163"/>
          </a:xfrm>
        </p:spPr>
        <p:txBody>
          <a:bodyPr/>
          <a:lstStyle/>
          <a:p>
            <a:pPr algn="ctr">
              <a:buFont typeface="Arial" charset="0"/>
              <a:buNone/>
            </a:pPr>
            <a:r>
              <a:rPr lang="de-DE" sz="2400" b="1" dirty="0" smtClean="0">
                <a:solidFill>
                  <a:schemeClr val="accent6">
                    <a:lumMod val="50000"/>
                  </a:schemeClr>
                </a:solidFill>
              </a:rPr>
              <a:t>Versöhnung ist die Grundlage der Einheit.</a:t>
            </a:r>
          </a:p>
          <a:p>
            <a:pPr algn="ctr">
              <a:buFont typeface="Arial" charset="0"/>
              <a:buNone/>
            </a:pPr>
            <a:r>
              <a:rPr lang="de-DE" sz="2400" b="1" dirty="0" smtClean="0">
                <a:solidFill>
                  <a:schemeClr val="accent6">
                    <a:lumMod val="50000"/>
                  </a:schemeClr>
                </a:solidFill>
              </a:rPr>
              <a:t>Es gibt keine Versöhnung ohne Gerechtigkeit.</a:t>
            </a:r>
          </a:p>
          <a:p>
            <a:pPr algn="ctr">
              <a:buFont typeface="Arial" charset="0"/>
              <a:buNone/>
            </a:pPr>
            <a:r>
              <a:rPr lang="de-DE" sz="2400" b="1" dirty="0" smtClean="0">
                <a:solidFill>
                  <a:schemeClr val="accent6">
                    <a:lumMod val="50000"/>
                  </a:schemeClr>
                </a:solidFill>
              </a:rPr>
              <a:t>Parteilichkeit: die vorrangige Option für die Armen.</a:t>
            </a:r>
          </a:p>
          <a:p>
            <a:pPr>
              <a:buFont typeface="Arial" charset="0"/>
              <a:buNone/>
            </a:pPr>
            <a:endParaRPr lang="de-DE" dirty="0" smtClean="0"/>
          </a:p>
        </p:txBody>
      </p:sp>
      <p:sp>
        <p:nvSpPr>
          <p:cNvPr id="8"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pic>
        <p:nvPicPr>
          <p:cNvPr id="10245" name="Picture 4"/>
          <p:cNvPicPr>
            <a:picLocks noChangeAspect="1" noChangeArrowheads="1"/>
          </p:cNvPicPr>
          <p:nvPr/>
        </p:nvPicPr>
        <p:blipFill>
          <a:blip r:embed="rId2" cstate="print"/>
          <a:srcRect/>
          <a:stretch>
            <a:fillRect/>
          </a:stretch>
        </p:blipFill>
        <p:spPr bwMode="auto">
          <a:xfrm>
            <a:off x="1600200" y="2895600"/>
            <a:ext cx="5849938" cy="339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linds(horizontal)">
                                      <p:cBhvr>
                                        <p:cTn id="7" dur="5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 calcmode="lin" valueType="num">
                                      <p:cBhvr additive="base">
                                        <p:cTn id="12"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23">
                                            <p:txEl>
                                              <p:pRg st="1" end="1"/>
                                            </p:txEl>
                                          </p:spTgt>
                                        </p:tgtEl>
                                        <p:attrNameLst>
                                          <p:attrName>style.visibility</p:attrName>
                                        </p:attrNameLst>
                                      </p:cBhvr>
                                      <p:to>
                                        <p:strVal val="visible"/>
                                      </p:to>
                                    </p:set>
                                    <p:anim calcmode="lin" valueType="num">
                                      <p:cBhvr additive="base">
                                        <p:cTn id="18"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0723">
                                            <p:txEl>
                                              <p:pRg st="2" end="2"/>
                                            </p:txEl>
                                          </p:spTgt>
                                        </p:tgtEl>
                                        <p:attrNameLst>
                                          <p:attrName>style.visibility</p:attrName>
                                        </p:attrNameLst>
                                      </p:cBhvr>
                                      <p:to>
                                        <p:strVal val="visible"/>
                                      </p:to>
                                    </p:set>
                                    <p:anim calcmode="lin" valueType="num">
                                      <p:cBhvr additive="base">
                                        <p:cTn id="24"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274638"/>
            <a:ext cx="8229600" cy="639762"/>
          </a:xfrm>
        </p:spPr>
        <p:txBody>
          <a:bodyPr/>
          <a:lstStyle/>
          <a:p>
            <a:pPr>
              <a:defRPr/>
            </a:pPr>
            <a:r>
              <a:rPr lang="de-DE" sz="4000" b="1" i="1" dirty="0" smtClean="0">
                <a:solidFill>
                  <a:schemeClr val="accent6">
                    <a:lumMod val="50000"/>
                  </a:schemeClr>
                </a:solidFill>
              </a:rPr>
              <a:t>Einheit</a:t>
            </a:r>
            <a:endParaRPr lang="de-DE" b="1" i="1" dirty="0" smtClean="0">
              <a:solidFill>
                <a:schemeClr val="accent6">
                  <a:lumMod val="50000"/>
                </a:schemeClr>
              </a:solidFill>
            </a:endParaRPr>
          </a:p>
        </p:txBody>
      </p:sp>
      <p:sp>
        <p:nvSpPr>
          <p:cNvPr id="31747" name="Rectangle 3"/>
          <p:cNvSpPr>
            <a:spLocks noGrp="1"/>
          </p:cNvSpPr>
          <p:nvPr>
            <p:ph type="body" idx="1"/>
          </p:nvPr>
        </p:nvSpPr>
        <p:spPr>
          <a:xfrm>
            <a:off x="457200" y="990600"/>
            <a:ext cx="8229600" cy="5135563"/>
          </a:xfrm>
        </p:spPr>
        <p:txBody>
          <a:bodyPr/>
          <a:lstStyle/>
          <a:p>
            <a:pPr>
              <a:buFont typeface="Arial" charset="0"/>
              <a:buNone/>
            </a:pPr>
            <a:r>
              <a:rPr lang="de-DE" sz="2400" dirty="0" smtClean="0"/>
              <a:t>Wir glauben, </a:t>
            </a:r>
          </a:p>
          <a:p>
            <a:r>
              <a:rPr lang="de-DE" sz="2400" dirty="0" smtClean="0"/>
              <a:t>dass das Versöhnungswerk Christi in der Kirche</a:t>
            </a:r>
            <a:br>
              <a:rPr lang="de-DE" sz="2400" dirty="0" smtClean="0"/>
            </a:br>
            <a:r>
              <a:rPr lang="de-DE" sz="2400" dirty="0" smtClean="0"/>
              <a:t>als der Glaubensgemeinschaft sichtbar wird, in der Menschen mit Gott und untereinander versöhnt sind </a:t>
            </a:r>
          </a:p>
          <a:p>
            <a:r>
              <a:rPr lang="de-DE" sz="2400" dirty="0" smtClean="0"/>
              <a:t>dass die Einheit der Kirche Jesu Christi aus diesem Grund Gabe und Auftrag ist… </a:t>
            </a:r>
          </a:p>
          <a:p>
            <a:r>
              <a:rPr lang="de-DE" sz="2400" dirty="0" smtClean="0"/>
              <a:t>dass diese Einheit sichtbar werden muss, damit die Welt glauben kann, dass Trennung, Feindschaft und Hass zwischen Menschen… eine Sünde ist, die Christus bereits überwunden hat.</a:t>
            </a:r>
          </a:p>
          <a:p>
            <a:r>
              <a:rPr lang="de-DE" sz="2400" dirty="0" smtClean="0"/>
              <a:t>dass die Unterschiede von Sprache und Kultur kraft der in Christus geschehenen Versöhnung Möglichkeiten für den gegenseitigen Dienst eröffnen;</a:t>
            </a:r>
          </a:p>
        </p:txBody>
      </p:sp>
      <p:sp>
        <p:nvSpPr>
          <p:cNvPr id="8"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p:cNvSpPr>
          <p:nvPr>
            <p:ph type="body" idx="1"/>
          </p:nvPr>
        </p:nvSpPr>
        <p:spPr>
          <a:xfrm>
            <a:off x="457200" y="990600"/>
            <a:ext cx="8229600" cy="3276600"/>
          </a:xfrm>
        </p:spPr>
        <p:txBody>
          <a:bodyPr/>
          <a:lstStyle/>
          <a:p>
            <a:pPr marL="0" indent="0">
              <a:lnSpc>
                <a:spcPct val="90000"/>
              </a:lnSpc>
              <a:buFont typeface="Arial" charset="0"/>
              <a:buNone/>
              <a:defRPr/>
            </a:pPr>
            <a:r>
              <a:rPr lang="de-DE" sz="2400" dirty="0" smtClean="0"/>
              <a:t>Wir glauben, </a:t>
            </a:r>
          </a:p>
          <a:p>
            <a:pPr>
              <a:lnSpc>
                <a:spcPct val="90000"/>
              </a:lnSpc>
              <a:defRPr/>
            </a:pPr>
            <a:r>
              <a:rPr lang="de-DE" sz="2400" dirty="0" smtClean="0"/>
              <a:t>dass Gott seiner Kirche die Botschaft von der Versöhnung in und durch Jesus Christus anvertraut hat; </a:t>
            </a:r>
          </a:p>
          <a:p>
            <a:pPr>
              <a:lnSpc>
                <a:spcPct val="90000"/>
              </a:lnSpc>
              <a:defRPr/>
            </a:pPr>
            <a:r>
              <a:rPr lang="de-DE" sz="2400" dirty="0" smtClean="0"/>
              <a:t>dass Gott durch sein Leben schaffendes Wort und Geist… </a:t>
            </a:r>
            <a:r>
              <a:rPr lang="de-DE" sz="2400" dirty="0" err="1" smtClean="0"/>
              <a:t>Unversöhnbarkeit</a:t>
            </a:r>
            <a:r>
              <a:rPr lang="de-DE" sz="2400" dirty="0" smtClean="0"/>
              <a:t> und Hass,… überwunden hat…</a:t>
            </a:r>
          </a:p>
          <a:p>
            <a:pPr>
              <a:lnSpc>
                <a:spcPct val="90000"/>
              </a:lnSpc>
              <a:defRPr/>
            </a:pPr>
            <a:r>
              <a:rPr lang="de-DE" sz="2400" dirty="0" smtClean="0"/>
              <a:t>dass Gott… sein Volk befähigt, in einem neuen Gehorsam zu leben, der für Gesellschaft und Welt neue Möglichkeiten eröffnet </a:t>
            </a:r>
          </a:p>
        </p:txBody>
      </p:sp>
      <p:sp>
        <p:nvSpPr>
          <p:cNvPr id="8"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sp>
        <p:nvSpPr>
          <p:cNvPr id="10" name="Rectangle 2"/>
          <p:cNvSpPr txBox="1">
            <a:spLocks/>
          </p:cNvSpPr>
          <p:nvPr/>
        </p:nvSpPr>
        <p:spPr bwMode="auto">
          <a:xfrm>
            <a:off x="457200" y="274638"/>
            <a:ext cx="8229600" cy="639762"/>
          </a:xfrm>
          <a:prstGeom prst="rect">
            <a:avLst/>
          </a:prstGeom>
          <a:noFill/>
          <a:ln w="9525">
            <a:noFill/>
            <a:miter lim="800000"/>
            <a:headEnd/>
            <a:tailEnd/>
          </a:ln>
        </p:spPr>
        <p:txBody>
          <a:bodyPr anchor="ctr"/>
          <a:lstStyle/>
          <a:p>
            <a:pPr algn="ctr" eaLnBrk="0" hangingPunct="0">
              <a:defRPr/>
            </a:pPr>
            <a:r>
              <a:rPr lang="de-DE" sz="4000" b="1" i="1" dirty="0">
                <a:solidFill>
                  <a:schemeClr val="accent6">
                    <a:lumMod val="50000"/>
                  </a:schemeClr>
                </a:solidFill>
                <a:latin typeface="+mj-lt"/>
                <a:ea typeface="+mj-ea"/>
                <a:cs typeface="+mj-cs"/>
              </a:rPr>
              <a:t>Versöhnung</a:t>
            </a:r>
            <a:endParaRPr lang="de-DE" sz="4400" b="1" i="1" dirty="0">
              <a:solidFill>
                <a:schemeClr val="accent6">
                  <a:lumMod val="50000"/>
                </a:schemeClr>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anim calcmode="lin" valueType="num">
                                      <p:cBhvr additive="base">
                                        <p:cTn id="11"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 calcmode="lin" valueType="num">
                                      <p:cBhvr additive="base">
                                        <p:cTn id="17"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2771">
                                            <p:txEl>
                                              <p:pRg st="3" end="3"/>
                                            </p:txEl>
                                          </p:spTgt>
                                        </p:tgtEl>
                                        <p:attrNameLst>
                                          <p:attrName>style.visibility</p:attrName>
                                        </p:attrNameLst>
                                      </p:cBhvr>
                                      <p:to>
                                        <p:strVal val="visible"/>
                                      </p:to>
                                    </p:set>
                                    <p:anim calcmode="lin" valueType="num">
                                      <p:cBhvr additive="base">
                                        <p:cTn id="23"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type="body" idx="1"/>
          </p:nvPr>
        </p:nvSpPr>
        <p:spPr>
          <a:xfrm>
            <a:off x="457200" y="1066800"/>
            <a:ext cx="8229600" cy="5059363"/>
          </a:xfrm>
        </p:spPr>
        <p:txBody>
          <a:bodyPr/>
          <a:lstStyle/>
          <a:p>
            <a:pPr>
              <a:lnSpc>
                <a:spcPct val="80000"/>
              </a:lnSpc>
              <a:buFont typeface="Arial" charset="0"/>
              <a:buNone/>
            </a:pPr>
            <a:r>
              <a:rPr lang="de-DE" sz="2400" smtClean="0"/>
              <a:t>Wir glauben, </a:t>
            </a:r>
          </a:p>
          <a:p>
            <a:pPr>
              <a:lnSpc>
                <a:spcPct val="80000"/>
              </a:lnSpc>
            </a:pPr>
            <a:r>
              <a:rPr lang="de-DE" sz="2400" smtClean="0"/>
              <a:t>dass Gott in einer Welt voller Unrecht und Feindschaft in besonderer Weise der Gott der Notleidenden, der Armen und Entrechteten ist und seine Kirche aufruft, ihm auch hierin nachzufolgen;</a:t>
            </a:r>
          </a:p>
          <a:p>
            <a:pPr>
              <a:lnSpc>
                <a:spcPct val="80000"/>
              </a:lnSpc>
            </a:pPr>
            <a:r>
              <a:rPr lang="de-DE" sz="2400" smtClean="0"/>
              <a:t>dass er den Unterdrückten Recht schafft und den Hungrigen Brot gibt; … dass er die Bedrängten unterstützt; die Fremdlinge beschützt…</a:t>
            </a:r>
          </a:p>
          <a:p>
            <a:pPr>
              <a:lnSpc>
                <a:spcPct val="80000"/>
              </a:lnSpc>
            </a:pPr>
            <a:r>
              <a:rPr lang="de-DE" sz="2400" smtClean="0"/>
              <a:t>dass die Kirche darum Menschen in allem Leid und jeder Not  beistehen muss und darum auch gegen jede Form von Ungerechtigkeit… streiten soll</a:t>
            </a:r>
          </a:p>
          <a:p>
            <a:pPr>
              <a:lnSpc>
                <a:spcPct val="80000"/>
              </a:lnSpc>
              <a:buFont typeface="Arial" charset="0"/>
              <a:buNone/>
            </a:pPr>
            <a:endParaRPr lang="de-DE" sz="2800" smtClean="0"/>
          </a:p>
        </p:txBody>
      </p:sp>
      <p:sp>
        <p:nvSpPr>
          <p:cNvPr id="8"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sp>
        <p:nvSpPr>
          <p:cNvPr id="12" name="Rectangle 2"/>
          <p:cNvSpPr txBox="1">
            <a:spLocks/>
          </p:cNvSpPr>
          <p:nvPr/>
        </p:nvSpPr>
        <p:spPr bwMode="auto">
          <a:xfrm>
            <a:off x="457200" y="274638"/>
            <a:ext cx="8229600" cy="639762"/>
          </a:xfrm>
          <a:prstGeom prst="rect">
            <a:avLst/>
          </a:prstGeom>
          <a:noFill/>
          <a:ln w="9525">
            <a:noFill/>
            <a:miter lim="800000"/>
            <a:headEnd/>
            <a:tailEnd/>
          </a:ln>
        </p:spPr>
        <p:txBody>
          <a:bodyPr anchor="ctr"/>
          <a:lstStyle/>
          <a:p>
            <a:pPr algn="ctr" eaLnBrk="0" hangingPunct="0">
              <a:defRPr/>
            </a:pPr>
            <a:r>
              <a:rPr lang="de-DE" sz="4000" b="1" i="1" dirty="0">
                <a:solidFill>
                  <a:schemeClr val="accent6">
                    <a:lumMod val="50000"/>
                  </a:schemeClr>
                </a:solidFill>
                <a:latin typeface="+mj-lt"/>
                <a:ea typeface="+mj-ea"/>
                <a:cs typeface="+mj-cs"/>
              </a:rPr>
              <a:t>Gerechtigkeit</a:t>
            </a:r>
            <a:endParaRPr lang="de-DE" sz="4400" b="1" i="1" dirty="0">
              <a:solidFill>
                <a:schemeClr val="accent6">
                  <a:lumMod val="50000"/>
                </a:schemeClr>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 calcmode="lin" valueType="num">
                                      <p:cBhvr additive="base">
                                        <p:cTn id="11"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 calcmode="lin" valueType="num">
                                      <p:cBhvr additive="base">
                                        <p:cTn id="17"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3795">
                                            <p:txEl>
                                              <p:pRg st="3" end="3"/>
                                            </p:txEl>
                                          </p:spTgt>
                                        </p:tgtEl>
                                        <p:attrNameLst>
                                          <p:attrName>style.visibility</p:attrName>
                                        </p:attrNameLst>
                                      </p:cBhvr>
                                      <p:to>
                                        <p:strVal val="visible"/>
                                      </p:to>
                                    </p:set>
                                    <p:anim calcmode="lin" valueType="num">
                                      <p:cBhvr additive="base">
                                        <p:cTn id="23"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p:cNvSpPr>
          <p:nvPr>
            <p:ph type="body" idx="1"/>
          </p:nvPr>
        </p:nvSpPr>
        <p:spPr>
          <a:xfrm>
            <a:off x="457200" y="1600200"/>
            <a:ext cx="8229600" cy="3886200"/>
          </a:xfrm>
        </p:spPr>
        <p:txBody>
          <a:bodyPr/>
          <a:lstStyle/>
          <a:p>
            <a:pPr>
              <a:buFont typeface="Arial" charset="0"/>
              <a:buNone/>
            </a:pPr>
            <a:r>
              <a:rPr lang="de-DE" sz="2400" smtClean="0"/>
              <a:t>Wir glauben,</a:t>
            </a:r>
          </a:p>
          <a:p>
            <a:r>
              <a:rPr lang="de-DE" sz="2400" smtClean="0"/>
              <a:t>dass die Kirche aufgerufen ist, dies alles im Gehorsam gegenüber Jesus Christus, ihrem einzigen Herrn, zu bekennen und zu tun, </a:t>
            </a:r>
          </a:p>
          <a:p>
            <a:pPr>
              <a:buFont typeface="Arial" charset="0"/>
              <a:buNone/>
            </a:pPr>
            <a:r>
              <a:rPr lang="de-DE" sz="2400" smtClean="0"/>
              <a:t>     selbst wenn die Obrigkeit und menschliche Verordnungen dagegen stehen und selbst wenn Strafe und Leiden damit verbunden sein sollten.</a:t>
            </a:r>
          </a:p>
        </p:txBody>
      </p:sp>
      <p:sp>
        <p:nvSpPr>
          <p:cNvPr id="8"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sp>
        <p:nvSpPr>
          <p:cNvPr id="10" name="Rectangle 2"/>
          <p:cNvSpPr txBox="1">
            <a:spLocks/>
          </p:cNvSpPr>
          <p:nvPr/>
        </p:nvSpPr>
        <p:spPr bwMode="auto">
          <a:xfrm>
            <a:off x="457200" y="274638"/>
            <a:ext cx="8229600" cy="639762"/>
          </a:xfrm>
          <a:prstGeom prst="rect">
            <a:avLst/>
          </a:prstGeom>
          <a:noFill/>
          <a:ln w="9525">
            <a:noFill/>
            <a:miter lim="800000"/>
            <a:headEnd/>
            <a:tailEnd/>
          </a:ln>
        </p:spPr>
        <p:txBody>
          <a:bodyPr anchor="ctr"/>
          <a:lstStyle/>
          <a:p>
            <a:pPr algn="ctr" eaLnBrk="0" hangingPunct="0">
              <a:defRPr/>
            </a:pPr>
            <a:r>
              <a:rPr lang="de-DE" sz="4000" b="1" i="1" dirty="0">
                <a:solidFill>
                  <a:schemeClr val="accent6">
                    <a:lumMod val="50000"/>
                  </a:schemeClr>
                </a:solidFill>
                <a:latin typeface="+mj-lt"/>
                <a:ea typeface="+mj-ea"/>
                <a:cs typeface="+mj-cs"/>
              </a:rPr>
              <a:t>Gehorsam</a:t>
            </a:r>
            <a:endParaRPr lang="de-DE" sz="4400" b="1" i="1" dirty="0">
              <a:solidFill>
                <a:schemeClr val="accent6">
                  <a:lumMod val="50000"/>
                </a:schemeClr>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a:lnSpc>
                <a:spcPts val="4000"/>
              </a:lnSpc>
            </a:pPr>
            <a:r>
              <a:rPr lang="de-DE" sz="4000" smtClean="0"/>
              <a:t>Das Bekenntnis von Belhar in Südafrika und der Welt</a:t>
            </a:r>
          </a:p>
        </p:txBody>
      </p:sp>
      <p:sp>
        <p:nvSpPr>
          <p:cNvPr id="36867" name="Rectangle 3"/>
          <p:cNvSpPr>
            <a:spLocks noGrp="1"/>
          </p:cNvSpPr>
          <p:nvPr>
            <p:ph type="body" idx="1"/>
          </p:nvPr>
        </p:nvSpPr>
        <p:spPr>
          <a:xfrm>
            <a:off x="457200" y="1828800"/>
            <a:ext cx="3886200" cy="3124200"/>
          </a:xfrm>
        </p:spPr>
        <p:txBody>
          <a:bodyPr/>
          <a:lstStyle/>
          <a:p>
            <a:pPr marL="0" indent="0">
              <a:lnSpc>
                <a:spcPct val="80000"/>
              </a:lnSpc>
              <a:buFont typeface="Arial" charset="0"/>
              <a:buNone/>
            </a:pPr>
            <a:r>
              <a:rPr lang="de-DE" sz="2400" dirty="0" smtClean="0"/>
              <a:t>Die URCSA ist noch immer </a:t>
            </a:r>
            <a:br>
              <a:rPr lang="de-DE" sz="2400" dirty="0" smtClean="0"/>
            </a:br>
            <a:r>
              <a:rPr lang="de-DE" sz="2400" dirty="0" smtClean="0"/>
              <a:t>im Prozess: </a:t>
            </a:r>
          </a:p>
          <a:p>
            <a:pPr marL="0" indent="0">
              <a:lnSpc>
                <a:spcPct val="80000"/>
              </a:lnSpc>
              <a:buFont typeface="Arial" charset="0"/>
              <a:buNone/>
            </a:pPr>
            <a:r>
              <a:rPr lang="de-DE" sz="2400" dirty="0" smtClean="0"/>
              <a:t>eine sich vereinigende, </a:t>
            </a:r>
            <a:br>
              <a:rPr lang="de-DE" sz="2400" dirty="0" smtClean="0"/>
            </a:br>
            <a:r>
              <a:rPr lang="de-DE" sz="2400" dirty="0" smtClean="0"/>
              <a:t>nicht vereinigte Kirche</a:t>
            </a:r>
          </a:p>
          <a:p>
            <a:pPr marL="0" indent="0">
              <a:lnSpc>
                <a:spcPct val="80000"/>
              </a:lnSpc>
              <a:buFont typeface="Arial" charset="0"/>
              <a:buNone/>
            </a:pPr>
            <a:endParaRPr lang="de-DE" sz="2400" dirty="0" smtClean="0"/>
          </a:p>
          <a:p>
            <a:pPr marL="0" indent="0">
              <a:lnSpc>
                <a:spcPct val="80000"/>
              </a:lnSpc>
              <a:buFont typeface="Arial" charset="0"/>
              <a:buNone/>
            </a:pPr>
            <a:r>
              <a:rPr lang="de-DE" sz="2400" dirty="0" smtClean="0"/>
              <a:t>Die Niederländisch Reformierte Kirche </a:t>
            </a:r>
            <a:br>
              <a:rPr lang="de-DE" sz="2400" dirty="0" smtClean="0"/>
            </a:br>
            <a:r>
              <a:rPr lang="de-DE" sz="2400" dirty="0" smtClean="0"/>
              <a:t>hat das Bekenntnis bis </a:t>
            </a:r>
            <a:br>
              <a:rPr lang="de-DE" sz="2400" dirty="0" smtClean="0"/>
            </a:br>
            <a:r>
              <a:rPr lang="de-DE" sz="2400" dirty="0" smtClean="0"/>
              <a:t>heute nicht angenommen.</a:t>
            </a:r>
          </a:p>
        </p:txBody>
      </p:sp>
      <p:sp>
        <p:nvSpPr>
          <p:cNvPr id="8"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pic>
        <p:nvPicPr>
          <p:cNvPr id="15367" name="Picture 7" descr="http://www.urcsasekhukhune.co.za/uploads/images/URCSA.png"/>
          <p:cNvPicPr>
            <a:picLocks noChangeAspect="1" noChangeArrowheads="1"/>
          </p:cNvPicPr>
          <p:nvPr/>
        </p:nvPicPr>
        <p:blipFill>
          <a:blip r:embed="rId2" cstate="print"/>
          <a:srcRect/>
          <a:stretch>
            <a:fillRect/>
          </a:stretch>
        </p:blipFill>
        <p:spPr bwMode="auto">
          <a:xfrm>
            <a:off x="4648200" y="1676400"/>
            <a:ext cx="3667125" cy="3667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7"/>
                                        </p:tgtEl>
                                        <p:attrNameLst>
                                          <p:attrName>style.visibility</p:attrName>
                                        </p:attrNameLst>
                                      </p:cBhvr>
                                      <p:to>
                                        <p:strVal val="visible"/>
                                      </p:to>
                                    </p:set>
                                    <p:anim calcmode="lin" valueType="num">
                                      <p:cBhvr additive="base">
                                        <p:cTn id="11" dur="500" fill="hold"/>
                                        <p:tgtEl>
                                          <p:spTgt spid="15367"/>
                                        </p:tgtEl>
                                        <p:attrNameLst>
                                          <p:attrName>ppt_x</p:attrName>
                                        </p:attrNameLst>
                                      </p:cBhvr>
                                      <p:tavLst>
                                        <p:tav tm="0">
                                          <p:val>
                                            <p:strVal val="#ppt_x"/>
                                          </p:val>
                                        </p:tav>
                                        <p:tav tm="100000">
                                          <p:val>
                                            <p:strVal val="#ppt_x"/>
                                          </p:val>
                                        </p:tav>
                                      </p:tavLst>
                                    </p:anim>
                                    <p:anim calcmode="lin" valueType="num">
                                      <p:cBhvr additive="base">
                                        <p:cTn id="12"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 calcmode="lin" valueType="num">
                                      <p:cBhvr additive="base">
                                        <p:cTn id="17"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6867">
                                            <p:txEl>
                                              <p:pRg st="3" end="3"/>
                                            </p:txEl>
                                          </p:spTgt>
                                        </p:tgtEl>
                                        <p:attrNameLst>
                                          <p:attrName>style.visibility</p:attrName>
                                        </p:attrNameLst>
                                      </p:cBhvr>
                                      <p:to>
                                        <p:strVal val="visible"/>
                                      </p:to>
                                    </p:set>
                                    <p:anim calcmode="lin" valueType="num">
                                      <p:cBhvr additive="base">
                                        <p:cTn id="23"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pPr>
              <a:lnSpc>
                <a:spcPts val="4000"/>
              </a:lnSpc>
            </a:pPr>
            <a:r>
              <a:rPr lang="de-DE" sz="4000" smtClean="0"/>
              <a:t>Das Bekenntnis von Belhar in Südafrika und der Welt</a:t>
            </a:r>
          </a:p>
        </p:txBody>
      </p:sp>
      <p:sp>
        <p:nvSpPr>
          <p:cNvPr id="36867" name="Rectangle 3"/>
          <p:cNvSpPr>
            <a:spLocks noGrp="1"/>
          </p:cNvSpPr>
          <p:nvPr>
            <p:ph type="body" idx="1"/>
          </p:nvPr>
        </p:nvSpPr>
        <p:spPr>
          <a:xfrm>
            <a:off x="457200" y="1447800"/>
            <a:ext cx="3962400" cy="4678363"/>
          </a:xfrm>
        </p:spPr>
        <p:txBody>
          <a:bodyPr/>
          <a:lstStyle/>
          <a:p>
            <a:pPr marL="0" indent="0">
              <a:lnSpc>
                <a:spcPct val="80000"/>
              </a:lnSpc>
              <a:buFont typeface="Arial" charset="0"/>
              <a:buNone/>
            </a:pPr>
            <a:r>
              <a:rPr lang="de-DE" sz="2400" smtClean="0"/>
              <a:t>Aber das Bekenntnis geht um </a:t>
            </a:r>
            <a:br>
              <a:rPr lang="de-DE" sz="2400" smtClean="0"/>
            </a:br>
            <a:r>
              <a:rPr lang="de-DE" sz="2400" smtClean="0"/>
              <a:t>die Welt.</a:t>
            </a:r>
          </a:p>
          <a:p>
            <a:pPr marL="0" indent="0">
              <a:lnSpc>
                <a:spcPct val="80000"/>
              </a:lnSpc>
              <a:buFont typeface="Arial" charset="0"/>
              <a:buNone/>
            </a:pPr>
            <a:r>
              <a:rPr lang="de-DE" sz="2400" smtClean="0"/>
              <a:t>In der Weltgemeinschaft </a:t>
            </a:r>
            <a:br>
              <a:rPr lang="de-DE" sz="2400" smtClean="0"/>
            </a:br>
            <a:r>
              <a:rPr lang="de-DE" sz="2400" smtClean="0"/>
              <a:t>Reformierter Kirchen ist es ein selbstverständlicher Referenzpunkt.</a:t>
            </a:r>
          </a:p>
          <a:p>
            <a:pPr marL="0" indent="0">
              <a:lnSpc>
                <a:spcPct val="80000"/>
              </a:lnSpc>
              <a:buFont typeface="Arial" charset="0"/>
              <a:buNone/>
            </a:pPr>
            <a:r>
              <a:rPr lang="de-DE" sz="2400" smtClean="0"/>
              <a:t>Für viele Kirchen ist es leitend.</a:t>
            </a:r>
          </a:p>
          <a:p>
            <a:pPr marL="0" indent="0">
              <a:lnSpc>
                <a:spcPct val="80000"/>
              </a:lnSpc>
              <a:buFont typeface="Arial" charset="0"/>
              <a:buNone/>
            </a:pPr>
            <a:r>
              <a:rPr lang="de-DE" sz="2400" smtClean="0"/>
              <a:t>Die URCSA fragt ihre Partnerkirchen, ob und in welcher Weise sie sich das Bekenntnis von Belhar zu eigen machen können.</a:t>
            </a:r>
          </a:p>
        </p:txBody>
      </p:sp>
      <p:sp>
        <p:nvSpPr>
          <p:cNvPr id="8"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pic>
        <p:nvPicPr>
          <p:cNvPr id="16389" name="Grafik 8" descr="IMG-20190515-WA0003.jpg"/>
          <p:cNvPicPr>
            <a:picLocks noChangeAspect="1"/>
          </p:cNvPicPr>
          <p:nvPr/>
        </p:nvPicPr>
        <p:blipFill>
          <a:blip r:embed="rId2" cstate="print"/>
          <a:srcRect l="5920" r="9212"/>
          <a:stretch>
            <a:fillRect/>
          </a:stretch>
        </p:blipFill>
        <p:spPr bwMode="auto">
          <a:xfrm>
            <a:off x="4648200" y="1600200"/>
            <a:ext cx="4138613"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274638"/>
            <a:ext cx="8229600" cy="868362"/>
          </a:xfrm>
        </p:spPr>
        <p:txBody>
          <a:bodyPr/>
          <a:lstStyle/>
          <a:p>
            <a:r>
              <a:rPr lang="de-DE" sz="4000" smtClean="0"/>
              <a:t>Das Belhar Bekenntnis in Lippe</a:t>
            </a:r>
          </a:p>
        </p:txBody>
      </p:sp>
      <p:sp>
        <p:nvSpPr>
          <p:cNvPr id="37891" name="Rectangle 3"/>
          <p:cNvSpPr>
            <a:spLocks noGrp="1"/>
          </p:cNvSpPr>
          <p:nvPr>
            <p:ph type="body" idx="1"/>
          </p:nvPr>
        </p:nvSpPr>
        <p:spPr/>
        <p:txBody>
          <a:bodyPr/>
          <a:lstStyle/>
          <a:p>
            <a:pPr marL="0" indent="0">
              <a:buFont typeface="Arial" charset="0"/>
              <a:buNone/>
            </a:pPr>
            <a:r>
              <a:rPr lang="de-DE" sz="2400" smtClean="0"/>
              <a:t>Grundlage des Partnerschaftsvertrages von 1998:</a:t>
            </a:r>
          </a:p>
          <a:p>
            <a:pPr marL="0" indent="0">
              <a:buFont typeface="Arial" charset="0"/>
              <a:buNone/>
            </a:pPr>
            <a:r>
              <a:rPr lang="de-DE" sz="2400" smtClean="0"/>
              <a:t>„Vereint im Glauben an Jesus Christus, unseren Herrn und Heiland…</a:t>
            </a:r>
          </a:p>
          <a:p>
            <a:pPr marL="0" indent="0">
              <a:buFont typeface="Arial" charset="0"/>
              <a:buNone/>
            </a:pPr>
            <a:r>
              <a:rPr lang="de-DE" sz="2400" smtClean="0"/>
              <a:t>anerkennen die Uniting Reformed Church in Southern Africa, die Evangelisch Reformierte Kirche, die Lippische Landeskirche sowie der Reformierte Bund… wechselseitig die in ihrem jeweiligen Kontext gebildeten Bekenntnisse von Barmen und Belhar als sie verbindende Glaubensäußerungen…“</a:t>
            </a:r>
          </a:p>
        </p:txBody>
      </p:sp>
      <p:sp>
        <p:nvSpPr>
          <p:cNvPr id="8"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 calcmode="lin" valueType="num">
                                      <p:cBhvr additive="base">
                                        <p:cTn id="17"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endParaRPr lang="de-DE" smtClean="0"/>
          </a:p>
        </p:txBody>
      </p:sp>
      <p:sp>
        <p:nvSpPr>
          <p:cNvPr id="8"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sp>
        <p:nvSpPr>
          <p:cNvPr id="18436" name="Inhaltsplatzhalter 8"/>
          <p:cNvSpPr>
            <a:spLocks noGrp="1"/>
          </p:cNvSpPr>
          <p:nvPr>
            <p:ph idx="1"/>
          </p:nvPr>
        </p:nvSpPr>
        <p:spPr/>
        <p:txBody>
          <a:bodyPr/>
          <a:lstStyle/>
          <a:p>
            <a:endParaRPr lang="de-DE" smtClean="0"/>
          </a:p>
        </p:txBody>
      </p:sp>
      <p:pic>
        <p:nvPicPr>
          <p:cNvPr id="18437" name="Picture 4"/>
          <p:cNvPicPr>
            <a:picLocks noChangeAspect="1" noChangeArrowheads="1"/>
          </p:cNvPicPr>
          <p:nvPr/>
        </p:nvPicPr>
        <p:blipFill>
          <a:blip r:embed="rId2" cstate="print"/>
          <a:srcRect/>
          <a:stretch>
            <a:fillRect/>
          </a:stretch>
        </p:blipFill>
        <p:spPr bwMode="auto">
          <a:xfrm>
            <a:off x="2209800" y="228600"/>
            <a:ext cx="4889500" cy="6005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de-DE" sz="4000" dirty="0" smtClean="0"/>
              <a:t>Das Belhar Bekenntnis als Leitlinie</a:t>
            </a:r>
          </a:p>
        </p:txBody>
      </p:sp>
      <p:sp>
        <p:nvSpPr>
          <p:cNvPr id="39939" name="Rectangle 3"/>
          <p:cNvSpPr>
            <a:spLocks noGrp="1"/>
          </p:cNvSpPr>
          <p:nvPr>
            <p:ph type="body" idx="1"/>
          </p:nvPr>
        </p:nvSpPr>
        <p:spPr>
          <a:xfrm>
            <a:off x="4267200" y="1600200"/>
            <a:ext cx="4419600" cy="4525963"/>
          </a:xfrm>
        </p:spPr>
        <p:txBody>
          <a:bodyPr/>
          <a:lstStyle/>
          <a:p>
            <a:pPr marL="0" indent="0">
              <a:buFont typeface="Arial" charset="0"/>
              <a:buNone/>
              <a:defRPr/>
            </a:pPr>
            <a:r>
              <a:rPr lang="de-DE" sz="2400" dirty="0" smtClean="0"/>
              <a:t>In Lippe zum Beispiel beim Thema „neue Armut“ auf der Frühjahrssynode 2008.</a:t>
            </a:r>
          </a:p>
          <a:p>
            <a:pPr marL="0" indent="0">
              <a:buFont typeface="Arial" charset="0"/>
              <a:buNone/>
              <a:defRPr/>
            </a:pPr>
            <a:r>
              <a:rPr lang="de-DE" sz="2400" dirty="0" smtClean="0"/>
              <a:t>Erklärung der Kammer für Ökumene, Weltmission und Entwicklung: </a:t>
            </a:r>
          </a:p>
          <a:p>
            <a:pPr marL="0" indent="0">
              <a:buFont typeface="Arial" charset="0"/>
              <a:buNone/>
              <a:defRPr/>
            </a:pPr>
            <a:r>
              <a:rPr lang="de-DE" sz="2400" i="1" dirty="0" smtClean="0">
                <a:solidFill>
                  <a:schemeClr val="accent6">
                    <a:lumMod val="50000"/>
                  </a:schemeClr>
                </a:solidFill>
              </a:rPr>
              <a:t>„Der Leib Christi… ist gespalten. Ungerechtigkeit und Armut in Lippe bedrohen die Einheit und gefährden das Kirche sein der Kirche.“</a:t>
            </a:r>
            <a:endParaRPr lang="de-DE" i="1" dirty="0" smtClean="0">
              <a:solidFill>
                <a:schemeClr val="accent6">
                  <a:lumMod val="50000"/>
                </a:schemeClr>
              </a:solidFill>
            </a:endParaRPr>
          </a:p>
          <a:p>
            <a:pPr marL="0" indent="0">
              <a:buFont typeface="Arial" charset="0"/>
              <a:buNone/>
              <a:defRPr/>
            </a:pPr>
            <a:endParaRPr lang="de-DE" sz="2800" i="1" dirty="0" smtClean="0">
              <a:solidFill>
                <a:schemeClr val="accent6">
                  <a:lumMod val="50000"/>
                </a:schemeClr>
              </a:solidFill>
            </a:endParaRPr>
          </a:p>
        </p:txBody>
      </p:sp>
      <p:sp>
        <p:nvSpPr>
          <p:cNvPr id="8"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pic>
        <p:nvPicPr>
          <p:cNvPr id="19461" name="Picture 4"/>
          <p:cNvPicPr>
            <a:picLocks noChangeAspect="1" noChangeArrowheads="1"/>
          </p:cNvPicPr>
          <p:nvPr/>
        </p:nvPicPr>
        <p:blipFill>
          <a:blip r:embed="rId2" cstate="print"/>
          <a:srcRect l="9184" r="3571"/>
          <a:stretch>
            <a:fillRect/>
          </a:stretch>
        </p:blipFill>
        <p:spPr bwMode="auto">
          <a:xfrm>
            <a:off x="609600" y="1524000"/>
            <a:ext cx="3249613"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382000" cy="2133600"/>
          </a:xfrm>
        </p:spPr>
        <p:txBody>
          <a:bodyPr/>
          <a:lstStyle/>
          <a:p>
            <a:pPr eaLnBrk="1" hangingPunct="1">
              <a:lnSpc>
                <a:spcPct val="80000"/>
              </a:lnSpc>
              <a:buNone/>
              <a:defRPr/>
            </a:pPr>
            <a:r>
              <a:rPr lang="en-GB" sz="4400" b="1" dirty="0" smtClean="0">
                <a:solidFill>
                  <a:schemeClr val="accent6">
                    <a:lumMod val="50000"/>
                  </a:schemeClr>
                </a:solidFill>
              </a:rPr>
              <a:t>      </a:t>
            </a:r>
            <a:r>
              <a:rPr lang="en-GB" sz="4400" b="1" dirty="0" err="1" smtClean="0">
                <a:solidFill>
                  <a:schemeClr val="accent6">
                    <a:lumMod val="50000"/>
                  </a:schemeClr>
                </a:solidFill>
              </a:rPr>
              <a:t>Einheit</a:t>
            </a:r>
            <a:endParaRPr lang="en-GB" sz="4400" b="1" dirty="0" smtClean="0">
              <a:solidFill>
                <a:schemeClr val="accent6">
                  <a:lumMod val="50000"/>
                </a:schemeClr>
              </a:solidFill>
            </a:endParaRPr>
          </a:p>
          <a:p>
            <a:pPr algn="ctr" eaLnBrk="1" hangingPunct="1">
              <a:lnSpc>
                <a:spcPct val="80000"/>
              </a:lnSpc>
              <a:buNone/>
              <a:defRPr/>
            </a:pPr>
            <a:r>
              <a:rPr lang="en-GB" sz="4400" b="1" dirty="0" err="1" smtClean="0">
                <a:solidFill>
                  <a:schemeClr val="accent6">
                    <a:lumMod val="50000"/>
                  </a:schemeClr>
                </a:solidFill>
              </a:rPr>
              <a:t>Versöhnung</a:t>
            </a:r>
            <a:r>
              <a:rPr lang="en-GB" sz="4400" b="1" dirty="0" smtClean="0">
                <a:solidFill>
                  <a:schemeClr val="accent6">
                    <a:lumMod val="50000"/>
                  </a:schemeClr>
                </a:solidFill>
              </a:rPr>
              <a:t>     </a:t>
            </a:r>
          </a:p>
          <a:p>
            <a:pPr algn="r" eaLnBrk="1" hangingPunct="1">
              <a:lnSpc>
                <a:spcPct val="80000"/>
              </a:lnSpc>
              <a:buNone/>
              <a:defRPr/>
            </a:pPr>
            <a:r>
              <a:rPr lang="en-GB" sz="4400" b="1" dirty="0" err="1" smtClean="0">
                <a:solidFill>
                  <a:schemeClr val="accent6">
                    <a:lumMod val="50000"/>
                  </a:schemeClr>
                </a:solidFill>
              </a:rPr>
              <a:t>Gerechtigkeit</a:t>
            </a:r>
            <a:r>
              <a:rPr lang="en-GB" sz="3600" b="1" dirty="0" smtClean="0">
                <a:solidFill>
                  <a:schemeClr val="accent6">
                    <a:lumMod val="50000"/>
                  </a:schemeClr>
                </a:solidFill>
              </a:rPr>
              <a:t> </a:t>
            </a:r>
            <a:r>
              <a:rPr lang="en-GB" sz="3600" b="1" dirty="0" smtClean="0">
                <a:solidFill>
                  <a:schemeClr val="accent6">
                    <a:lumMod val="50000"/>
                  </a:schemeClr>
                </a:solidFill>
              </a:rPr>
              <a:t/>
            </a:r>
            <a:br>
              <a:rPr lang="en-GB" sz="3600" b="1" dirty="0" smtClean="0">
                <a:solidFill>
                  <a:schemeClr val="accent6">
                    <a:lumMod val="50000"/>
                  </a:schemeClr>
                </a:solidFill>
              </a:rPr>
            </a:br>
            <a:endParaRPr lang="en-GB" sz="3600" b="1" dirty="0" smtClean="0">
              <a:solidFill>
                <a:schemeClr val="accent6">
                  <a:lumMod val="50000"/>
                </a:schemeClr>
              </a:solidFill>
            </a:endParaRPr>
          </a:p>
        </p:txBody>
      </p:sp>
      <p:sp>
        <p:nvSpPr>
          <p:cNvPr id="8"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pic>
        <p:nvPicPr>
          <p:cNvPr id="6" name="Grafik 5" descr="share.jpg"/>
          <p:cNvPicPr>
            <a:picLocks noChangeAspect="1"/>
          </p:cNvPicPr>
          <p:nvPr/>
        </p:nvPicPr>
        <p:blipFill>
          <a:blip r:embed="rId3" cstate="print"/>
          <a:stretch>
            <a:fillRect/>
          </a:stretch>
        </p:blipFill>
        <p:spPr>
          <a:xfrm>
            <a:off x="304800" y="2667000"/>
            <a:ext cx="5554092" cy="3467100"/>
          </a:xfrm>
          <a:prstGeom prst="rect">
            <a:avLst/>
          </a:prstGeom>
        </p:spPr>
      </p:pic>
      <p:sp>
        <p:nvSpPr>
          <p:cNvPr id="5" name="Content Placeholder 2"/>
          <p:cNvSpPr txBox="1">
            <a:spLocks/>
          </p:cNvSpPr>
          <p:nvPr/>
        </p:nvSpPr>
        <p:spPr bwMode="auto">
          <a:xfrm>
            <a:off x="5867400" y="3581400"/>
            <a:ext cx="30480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80000"/>
              </a:lnSpc>
              <a:spcBef>
                <a:spcPct val="20000"/>
              </a:spcBef>
              <a:spcAft>
                <a:spcPct val="0"/>
              </a:spcAft>
              <a:buClrTx/>
              <a:buSzTx/>
              <a:buFont typeface="Arial" charset="0"/>
              <a:buNone/>
              <a:tabLst/>
              <a:defRPr/>
            </a:pPr>
            <a:r>
              <a:rPr kumimoji="0" lang="en-GB" sz="2800" b="1" i="0" u="none" strike="noStrike" kern="1200" cap="none" spc="0" normalizeH="0" baseline="0" noProof="0" dirty="0" smtClean="0">
                <a:ln>
                  <a:noFill/>
                </a:ln>
                <a:effectLst/>
                <a:uLnTx/>
                <a:uFillTx/>
                <a:latin typeface="+mn-lt"/>
                <a:ea typeface="+mn-ea"/>
                <a:cs typeface="+mn-cs"/>
              </a:rPr>
              <a:t>Was hat das  </a:t>
            </a:r>
            <a:r>
              <a:rPr kumimoji="0" lang="en-GB" sz="2800" b="1" i="0" u="none" strike="noStrike" kern="1200" cap="none" spc="0" normalizeH="0" baseline="0" noProof="0" dirty="0" err="1" smtClean="0">
                <a:ln>
                  <a:noFill/>
                </a:ln>
                <a:effectLst/>
                <a:uLnTx/>
                <a:uFillTx/>
                <a:latin typeface="+mn-lt"/>
                <a:ea typeface="+mn-ea"/>
                <a:cs typeface="+mn-cs"/>
              </a:rPr>
              <a:t>Bekenntnis</a:t>
            </a:r>
            <a:r>
              <a:rPr kumimoji="0" lang="en-GB" sz="2800" b="1" i="0" u="none" strike="noStrike" kern="1200" cap="none" spc="0" normalizeH="0" baseline="0" noProof="0" dirty="0" smtClean="0">
                <a:ln>
                  <a:noFill/>
                </a:ln>
                <a:effectLst/>
                <a:uLnTx/>
                <a:uFillTx/>
                <a:latin typeface="+mn-lt"/>
                <a:ea typeface="+mn-ea"/>
                <a:cs typeface="+mn-cs"/>
              </a:rPr>
              <a:t> </a:t>
            </a:r>
            <a:r>
              <a:rPr kumimoji="0" lang="en-GB" sz="2800" b="1" i="0" u="none" strike="noStrike" kern="1200" cap="none" spc="0" normalizeH="0" baseline="0" noProof="0" dirty="0" err="1" smtClean="0">
                <a:ln>
                  <a:noFill/>
                </a:ln>
                <a:effectLst/>
                <a:uLnTx/>
                <a:uFillTx/>
                <a:latin typeface="+mn-lt"/>
                <a:ea typeface="+mn-ea"/>
                <a:cs typeface="+mn-cs"/>
              </a:rPr>
              <a:t>zu</a:t>
            </a:r>
            <a:r>
              <a:rPr kumimoji="0" lang="en-GB" sz="2800" b="1" i="0" u="none" strike="noStrike" kern="1200" cap="none" spc="0" normalizeH="0" baseline="0" noProof="0" dirty="0" smtClean="0">
                <a:ln>
                  <a:noFill/>
                </a:ln>
                <a:effectLst/>
                <a:uLnTx/>
                <a:uFillTx/>
                <a:latin typeface="+mn-lt"/>
                <a:ea typeface="+mn-ea"/>
                <a:cs typeface="+mn-cs"/>
              </a:rPr>
              <a:t> </a:t>
            </a:r>
            <a:r>
              <a:rPr kumimoji="0" lang="en-GB" sz="2800" b="1" i="0" u="none" strike="noStrike" kern="1200" cap="none" spc="0" normalizeH="0" baseline="0" noProof="0" dirty="0" err="1" smtClean="0">
                <a:ln>
                  <a:noFill/>
                </a:ln>
                <a:effectLst/>
                <a:uLnTx/>
                <a:uFillTx/>
                <a:latin typeface="+mn-lt"/>
                <a:ea typeface="+mn-ea"/>
                <a:cs typeface="+mn-cs"/>
              </a:rPr>
              <a:t>diesen</a:t>
            </a:r>
            <a:r>
              <a:rPr kumimoji="0" lang="en-GB" sz="2800" b="1" i="0" u="none" strike="noStrike" kern="1200" cap="none" spc="0" normalizeH="0" baseline="0" noProof="0" dirty="0" smtClean="0">
                <a:ln>
                  <a:noFill/>
                </a:ln>
                <a:effectLst/>
                <a:uLnTx/>
                <a:uFillTx/>
                <a:latin typeface="+mn-lt"/>
                <a:ea typeface="+mn-ea"/>
                <a:cs typeface="+mn-cs"/>
              </a:rPr>
              <a:t> </a:t>
            </a:r>
            <a:r>
              <a:rPr kumimoji="0" lang="en-GB" sz="2800" b="1" i="0" u="none" strike="noStrike" kern="1200" cap="none" spc="0" normalizeH="0" baseline="0" noProof="0" dirty="0" err="1" smtClean="0">
                <a:ln>
                  <a:noFill/>
                </a:ln>
                <a:effectLst/>
                <a:uLnTx/>
                <a:uFillTx/>
                <a:latin typeface="+mn-lt"/>
                <a:ea typeface="+mn-ea"/>
                <a:cs typeface="+mn-cs"/>
              </a:rPr>
              <a:t>Themen</a:t>
            </a:r>
            <a:r>
              <a:rPr kumimoji="0" lang="en-GB" sz="2800" b="1" i="0" u="none" strike="noStrike" kern="1200" cap="none" spc="0" normalizeH="0" baseline="0" noProof="0" dirty="0" smtClean="0">
                <a:ln>
                  <a:noFill/>
                </a:ln>
                <a:effectLst/>
                <a:uLnTx/>
                <a:uFillTx/>
                <a:latin typeface="+mn-lt"/>
                <a:ea typeface="+mn-ea"/>
                <a:cs typeface="+mn-cs"/>
              </a:rPr>
              <a:t> </a:t>
            </a:r>
            <a:r>
              <a:rPr kumimoji="0" lang="en-GB" sz="2800" b="1" i="0" u="none" strike="noStrike" kern="1200" cap="none" spc="0" normalizeH="0" baseline="0" noProof="0" dirty="0" err="1" smtClean="0">
                <a:ln>
                  <a:noFill/>
                </a:ln>
                <a:effectLst/>
                <a:uLnTx/>
                <a:uFillTx/>
                <a:latin typeface="+mn-lt"/>
                <a:ea typeface="+mn-ea"/>
                <a:cs typeface="+mn-cs"/>
              </a:rPr>
              <a:t>zu</a:t>
            </a:r>
            <a:r>
              <a:rPr kumimoji="0" lang="en-GB" sz="2800" b="1" i="0" u="none" strike="noStrike" kern="1200" cap="none" spc="0" normalizeH="0" baseline="0" noProof="0" dirty="0" smtClean="0">
                <a:ln>
                  <a:noFill/>
                </a:ln>
                <a:effectLst/>
                <a:uLnTx/>
                <a:uFillTx/>
                <a:latin typeface="+mn-lt"/>
                <a:ea typeface="+mn-ea"/>
                <a:cs typeface="+mn-cs"/>
              </a:rPr>
              <a:t> </a:t>
            </a:r>
            <a:r>
              <a:rPr kumimoji="0" lang="en-GB" sz="2800" b="1" i="0" u="none" strike="noStrike" kern="1200" cap="none" spc="0" normalizeH="0" baseline="0" noProof="0" dirty="0" err="1" smtClean="0">
                <a:ln>
                  <a:noFill/>
                </a:ln>
                <a:effectLst/>
                <a:uLnTx/>
                <a:uFillTx/>
                <a:latin typeface="+mn-lt"/>
                <a:ea typeface="+mn-ea"/>
                <a:cs typeface="+mn-cs"/>
              </a:rPr>
              <a:t>sagen</a:t>
            </a:r>
            <a:r>
              <a:rPr kumimoji="0" lang="en-GB" sz="2800" b="1" i="0" u="none" strike="noStrike" kern="1200" cap="none" spc="0" normalizeH="0" baseline="0" noProof="0" dirty="0" smtClean="0">
                <a:ln>
                  <a:noFill/>
                </a:ln>
                <a:effectLst/>
                <a:uLnTx/>
                <a:uFillTx/>
                <a:latin typeface="+mn-lt"/>
                <a:ea typeface="+mn-ea"/>
                <a:cs typeface="+mn-cs"/>
              </a:rPr>
              <a:t>? </a:t>
            </a:r>
            <a:r>
              <a:rPr kumimoji="0" lang="en-GB" sz="3600" b="1" i="0" u="none" strike="noStrike" kern="1200" cap="none" spc="0" normalizeH="0" baseline="0" noProof="0" dirty="0" smtClean="0">
                <a:ln>
                  <a:noFill/>
                </a:ln>
                <a:effectLst/>
                <a:uLnTx/>
                <a:uFillTx/>
                <a:latin typeface="+mn-lt"/>
                <a:ea typeface="+mn-ea"/>
                <a:cs typeface="+mn-cs"/>
              </a:rPr>
              <a:t/>
            </a:r>
            <a:br>
              <a:rPr kumimoji="0" lang="en-GB" sz="3600" b="1" i="0" u="none" strike="noStrike" kern="1200" cap="none" spc="0" normalizeH="0" baseline="0" noProof="0" dirty="0" smtClean="0">
                <a:ln>
                  <a:noFill/>
                </a:ln>
                <a:effectLst/>
                <a:uLnTx/>
                <a:uFillTx/>
                <a:latin typeface="+mn-lt"/>
                <a:ea typeface="+mn-ea"/>
                <a:cs typeface="+mn-cs"/>
              </a:rPr>
            </a:br>
            <a:endParaRPr kumimoji="0" lang="en-GB" sz="3600" b="1" i="0" u="none" strike="noStrike" kern="1200" cap="none" spc="0" normalizeH="0" baseline="0" noProof="0" dirty="0" smtClean="0">
              <a:ln>
                <a:noFill/>
              </a:ln>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pPr>
              <a:lnSpc>
                <a:spcPts val="4000"/>
              </a:lnSpc>
            </a:pPr>
            <a:r>
              <a:rPr lang="de-DE" sz="4000" smtClean="0"/>
              <a:t>Das Belhar Bekenntnis </a:t>
            </a:r>
            <a:br>
              <a:rPr lang="de-DE" sz="4000" smtClean="0"/>
            </a:br>
            <a:r>
              <a:rPr lang="de-DE" sz="4000" smtClean="0"/>
              <a:t>in anderen Kirchen</a:t>
            </a:r>
          </a:p>
        </p:txBody>
      </p:sp>
      <p:sp>
        <p:nvSpPr>
          <p:cNvPr id="40963" name="Rectangle 3"/>
          <p:cNvSpPr>
            <a:spLocks noGrp="1"/>
          </p:cNvSpPr>
          <p:nvPr>
            <p:ph type="body" idx="1"/>
          </p:nvPr>
        </p:nvSpPr>
        <p:spPr>
          <a:xfrm>
            <a:off x="457200" y="1600200"/>
            <a:ext cx="5638800" cy="4495800"/>
          </a:xfrm>
        </p:spPr>
        <p:txBody>
          <a:bodyPr/>
          <a:lstStyle/>
          <a:p>
            <a:pPr marL="0" indent="0">
              <a:buFont typeface="Arial" charset="0"/>
              <a:buNone/>
            </a:pPr>
            <a:r>
              <a:rPr lang="de-DE" sz="2400" smtClean="0"/>
              <a:t>10 Kirchen weltweit haben derzeit das Bekenntnis angenommen, darunter…</a:t>
            </a:r>
          </a:p>
          <a:p>
            <a:pPr marL="0" indent="0">
              <a:buFont typeface="Arial" charset="0"/>
              <a:buNone/>
            </a:pPr>
            <a:r>
              <a:rPr lang="de-DE" sz="2400" smtClean="0"/>
              <a:t>…1998 die </a:t>
            </a:r>
            <a:r>
              <a:rPr lang="de-DE" sz="2400" b="1" smtClean="0"/>
              <a:t>Vereinigte protestantische Kirche in Belgien</a:t>
            </a:r>
            <a:r>
              <a:rPr lang="de-DE" sz="2400" smtClean="0"/>
              <a:t>, die gegenüber dem Anwachsen rechter Parteien („Flämischer Block“) auch als Kirche Position beziehen wollte…</a:t>
            </a:r>
          </a:p>
          <a:p>
            <a:pPr marL="0" indent="0">
              <a:buFont typeface="Arial" charset="0"/>
              <a:buNone/>
            </a:pPr>
            <a:r>
              <a:rPr lang="de-DE" sz="2400" smtClean="0"/>
              <a:t>…2016 die </a:t>
            </a:r>
            <a:r>
              <a:rPr lang="de-DE" sz="2400" b="1" smtClean="0"/>
              <a:t>Presbyterian Church (USA)</a:t>
            </a:r>
            <a:r>
              <a:rPr lang="de-DE" sz="2400" smtClean="0"/>
              <a:t>, im Jahr, als Donald Trump Präsident wurde, als bewusstes Bekenntnis gegen den wieder aufkommenden Rassismus</a:t>
            </a:r>
          </a:p>
        </p:txBody>
      </p:sp>
      <p:sp>
        <p:nvSpPr>
          <p:cNvPr id="8"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pic>
        <p:nvPicPr>
          <p:cNvPr id="20488" name="Picture 8" descr="http://www.claudiocarvalhaes.com/wp-content/uploads/2011/05/pcusa.jpg"/>
          <p:cNvPicPr>
            <a:picLocks noChangeAspect="1" noChangeArrowheads="1"/>
          </p:cNvPicPr>
          <p:nvPr/>
        </p:nvPicPr>
        <p:blipFill>
          <a:blip r:embed="rId2" cstate="print"/>
          <a:srcRect l="26666" t="5128" r="26666" b="5128"/>
          <a:stretch>
            <a:fillRect/>
          </a:stretch>
        </p:blipFill>
        <p:spPr bwMode="auto">
          <a:xfrm>
            <a:off x="6553200" y="4191000"/>
            <a:ext cx="1752600" cy="1752600"/>
          </a:xfrm>
          <a:prstGeom prst="rect">
            <a:avLst/>
          </a:prstGeom>
          <a:noFill/>
          <a:ln w="9525">
            <a:noFill/>
            <a:miter lim="800000"/>
            <a:headEnd/>
            <a:tailEnd/>
          </a:ln>
        </p:spPr>
      </p:pic>
      <p:pic>
        <p:nvPicPr>
          <p:cNvPr id="20490" name="Picture 10" descr="https://de.protestant.link/wp-content/uploads/logo/logo_met_tekst_de_transparant.png"/>
          <p:cNvPicPr>
            <a:picLocks noChangeAspect="1" noChangeArrowheads="1"/>
          </p:cNvPicPr>
          <p:nvPr/>
        </p:nvPicPr>
        <p:blipFill>
          <a:blip r:embed="rId3" cstate="print"/>
          <a:srcRect/>
          <a:stretch>
            <a:fillRect/>
          </a:stretch>
        </p:blipFill>
        <p:spPr bwMode="auto">
          <a:xfrm>
            <a:off x="6172200" y="2743200"/>
            <a:ext cx="2436813" cy="920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490"/>
                                        </p:tgtEl>
                                        <p:attrNameLst>
                                          <p:attrName>style.visibility</p:attrName>
                                        </p:attrNameLst>
                                      </p:cBhvr>
                                      <p:to>
                                        <p:strVal val="visible"/>
                                      </p:to>
                                    </p:set>
                                    <p:anim calcmode="lin" valueType="num">
                                      <p:cBhvr additive="base">
                                        <p:cTn id="17" dur="500" fill="hold"/>
                                        <p:tgtEl>
                                          <p:spTgt spid="20490"/>
                                        </p:tgtEl>
                                        <p:attrNameLst>
                                          <p:attrName>ppt_x</p:attrName>
                                        </p:attrNameLst>
                                      </p:cBhvr>
                                      <p:tavLst>
                                        <p:tav tm="0">
                                          <p:val>
                                            <p:strVal val="#ppt_x"/>
                                          </p:val>
                                        </p:tav>
                                        <p:tav tm="100000">
                                          <p:val>
                                            <p:strVal val="#ppt_x"/>
                                          </p:val>
                                        </p:tav>
                                      </p:tavLst>
                                    </p:anim>
                                    <p:anim calcmode="lin" valueType="num">
                                      <p:cBhvr additive="base">
                                        <p:cTn id="18" dur="500" fill="hold"/>
                                        <p:tgtEl>
                                          <p:spTgt spid="2049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0963">
                                            <p:txEl>
                                              <p:pRg st="2" end="2"/>
                                            </p:txEl>
                                          </p:spTgt>
                                        </p:tgtEl>
                                        <p:attrNameLst>
                                          <p:attrName>style.visibility</p:attrName>
                                        </p:attrNameLst>
                                      </p:cBhvr>
                                      <p:to>
                                        <p:strVal val="visible"/>
                                      </p:to>
                                    </p:set>
                                    <p:anim calcmode="lin" valueType="num">
                                      <p:cBhvr additive="base">
                                        <p:cTn id="23"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96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488"/>
                                        </p:tgtEl>
                                        <p:attrNameLst>
                                          <p:attrName>style.visibility</p:attrName>
                                        </p:attrNameLst>
                                      </p:cBhvr>
                                      <p:to>
                                        <p:strVal val="visible"/>
                                      </p:to>
                                    </p:set>
                                    <p:anim calcmode="lin" valueType="num">
                                      <p:cBhvr additive="base">
                                        <p:cTn id="27" dur="500" fill="hold"/>
                                        <p:tgtEl>
                                          <p:spTgt spid="20488"/>
                                        </p:tgtEl>
                                        <p:attrNameLst>
                                          <p:attrName>ppt_x</p:attrName>
                                        </p:attrNameLst>
                                      </p:cBhvr>
                                      <p:tavLst>
                                        <p:tav tm="0">
                                          <p:val>
                                            <p:strVal val="#ppt_x"/>
                                          </p:val>
                                        </p:tav>
                                        <p:tav tm="100000">
                                          <p:val>
                                            <p:strVal val="#ppt_x"/>
                                          </p:val>
                                        </p:tav>
                                      </p:tavLst>
                                    </p:anim>
                                    <p:anim calcmode="lin" valueType="num">
                                      <p:cBhvr additive="base">
                                        <p:cTn id="28"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rafik 7" descr="IMG_20190613_152738_resized_20190613_043822379.jpg"/>
          <p:cNvPicPr>
            <a:picLocks noChangeAspect="1"/>
          </p:cNvPicPr>
          <p:nvPr/>
        </p:nvPicPr>
        <p:blipFill>
          <a:blip r:embed="rId2" cstate="print">
            <a:lum bright="30000"/>
          </a:blip>
          <a:srcRect/>
          <a:stretch>
            <a:fillRect/>
          </a:stretch>
        </p:blipFill>
        <p:spPr bwMode="auto">
          <a:xfrm>
            <a:off x="0" y="0"/>
            <a:ext cx="9144000" cy="6858000"/>
          </a:xfrm>
          <a:prstGeom prst="rect">
            <a:avLst/>
          </a:prstGeom>
          <a:noFill/>
          <a:ln w="9525">
            <a:noFill/>
            <a:miter lim="800000"/>
            <a:headEnd/>
            <a:tailEnd/>
          </a:ln>
        </p:spPr>
      </p:pic>
      <p:sp>
        <p:nvSpPr>
          <p:cNvPr id="22530" name="Rectangle 3"/>
          <p:cNvSpPr>
            <a:spLocks noGrp="1"/>
          </p:cNvSpPr>
          <p:nvPr>
            <p:ph type="body" idx="1"/>
          </p:nvPr>
        </p:nvSpPr>
        <p:spPr>
          <a:xfrm>
            <a:off x="457200" y="152400"/>
            <a:ext cx="8229600" cy="6172200"/>
          </a:xfrm>
        </p:spPr>
        <p:txBody>
          <a:bodyPr/>
          <a:lstStyle/>
          <a:p>
            <a:pPr algn="ctr">
              <a:lnSpc>
                <a:spcPts val="4000"/>
              </a:lnSpc>
              <a:buFont typeface="Arial" charset="0"/>
              <a:buNone/>
              <a:defRPr/>
            </a:pPr>
            <a:r>
              <a:rPr lang="de-DE" sz="4000" b="1" dirty="0" smtClean="0">
                <a:solidFill>
                  <a:schemeClr val="accent6">
                    <a:lumMod val="50000"/>
                  </a:schemeClr>
                </a:solidFill>
              </a:rPr>
              <a:t>Was sagt das Bekenntnis von Belhar </a:t>
            </a:r>
          </a:p>
          <a:p>
            <a:pPr algn="ctr">
              <a:lnSpc>
                <a:spcPts val="4000"/>
              </a:lnSpc>
              <a:buFont typeface="Arial" charset="0"/>
              <a:buNone/>
              <a:defRPr/>
            </a:pPr>
            <a:r>
              <a:rPr lang="de-DE" sz="4000" b="1" dirty="0" smtClean="0">
                <a:solidFill>
                  <a:schemeClr val="accent6">
                    <a:lumMod val="50000"/>
                  </a:schemeClr>
                </a:solidFill>
              </a:rPr>
              <a:t>in Lippe / in Deutschland?</a:t>
            </a:r>
          </a:p>
          <a:p>
            <a:pPr algn="ctr">
              <a:lnSpc>
                <a:spcPts val="4000"/>
              </a:lnSpc>
              <a:buFont typeface="Arial" charset="0"/>
              <a:buNone/>
              <a:defRPr/>
            </a:pPr>
            <a:endParaRPr lang="de-DE" sz="4000" b="1" dirty="0" smtClean="0">
              <a:solidFill>
                <a:schemeClr val="tx1">
                  <a:lumMod val="65000"/>
                  <a:lumOff val="35000"/>
                </a:schemeClr>
              </a:solidFill>
            </a:endParaRPr>
          </a:p>
          <a:p>
            <a:pPr algn="ctr">
              <a:lnSpc>
                <a:spcPts val="4000"/>
              </a:lnSpc>
              <a:buFont typeface="Arial" charset="0"/>
              <a:buNone/>
              <a:defRPr/>
            </a:pPr>
            <a:r>
              <a:rPr lang="de-DE" sz="4000" b="1" dirty="0" smtClean="0">
                <a:solidFill>
                  <a:schemeClr val="tx1">
                    <a:lumMod val="65000"/>
                    <a:lumOff val="35000"/>
                  </a:schemeClr>
                </a:solidFill>
              </a:rPr>
              <a:t>Rassismus / Antisemitismus</a:t>
            </a:r>
          </a:p>
          <a:p>
            <a:pPr algn="ctr">
              <a:lnSpc>
                <a:spcPts val="4000"/>
              </a:lnSpc>
              <a:buFont typeface="Arial" charset="0"/>
              <a:buNone/>
              <a:defRPr/>
            </a:pPr>
            <a:r>
              <a:rPr lang="de-DE" sz="4000" b="1" dirty="0" smtClean="0">
                <a:solidFill>
                  <a:schemeClr val="tx1">
                    <a:lumMod val="65000"/>
                    <a:lumOff val="35000"/>
                  </a:schemeClr>
                </a:solidFill>
              </a:rPr>
              <a:t>Flucht und Aufnahme</a:t>
            </a:r>
            <a:endParaRPr lang="de-DE" sz="4000" b="1" dirty="0" smtClean="0">
              <a:solidFill>
                <a:schemeClr val="tx1">
                  <a:lumMod val="65000"/>
                  <a:lumOff val="35000"/>
                </a:schemeClr>
              </a:solidFill>
            </a:endParaRPr>
          </a:p>
          <a:p>
            <a:pPr algn="ctr">
              <a:lnSpc>
                <a:spcPts val="4000"/>
              </a:lnSpc>
              <a:buFont typeface="Arial" charset="0"/>
              <a:buNone/>
              <a:defRPr/>
            </a:pPr>
            <a:r>
              <a:rPr lang="de-DE" sz="4000" b="1" dirty="0" smtClean="0">
                <a:solidFill>
                  <a:schemeClr val="tx1">
                    <a:lumMod val="65000"/>
                    <a:lumOff val="35000"/>
                  </a:schemeClr>
                </a:solidFill>
              </a:rPr>
              <a:t>Rechtspopulismus</a:t>
            </a:r>
          </a:p>
          <a:p>
            <a:pPr algn="ctr">
              <a:lnSpc>
                <a:spcPts val="4000"/>
              </a:lnSpc>
              <a:buFont typeface="Arial" charset="0"/>
              <a:buNone/>
              <a:defRPr/>
            </a:pPr>
            <a:r>
              <a:rPr lang="de-DE" sz="4000" b="1" dirty="0" smtClean="0">
                <a:solidFill>
                  <a:schemeClr val="tx1">
                    <a:lumMod val="65000"/>
                    <a:lumOff val="35000"/>
                  </a:schemeClr>
                </a:solidFill>
              </a:rPr>
              <a:t>Soziale Spaltungen:</a:t>
            </a:r>
          </a:p>
          <a:p>
            <a:pPr algn="ctr">
              <a:lnSpc>
                <a:spcPts val="4000"/>
              </a:lnSpc>
              <a:buFont typeface="Arial" charset="0"/>
              <a:buNone/>
              <a:defRPr/>
            </a:pPr>
            <a:r>
              <a:rPr lang="de-DE" sz="4000" b="1" dirty="0" smtClean="0">
                <a:solidFill>
                  <a:schemeClr val="tx1">
                    <a:lumMod val="65000"/>
                    <a:lumOff val="35000"/>
                  </a:schemeClr>
                </a:solidFill>
              </a:rPr>
              <a:t>Arm </a:t>
            </a:r>
            <a:r>
              <a:rPr lang="de-DE" sz="4000" b="1" dirty="0" smtClean="0">
                <a:solidFill>
                  <a:schemeClr val="tx1">
                    <a:lumMod val="65000"/>
                    <a:lumOff val="35000"/>
                  </a:schemeClr>
                </a:solidFill>
              </a:rPr>
              <a:t>und Reich bei </a:t>
            </a:r>
            <a:r>
              <a:rPr lang="de-DE" sz="4000" b="1" dirty="0" smtClean="0">
                <a:solidFill>
                  <a:schemeClr val="tx1">
                    <a:lumMod val="65000"/>
                    <a:lumOff val="35000"/>
                  </a:schemeClr>
                </a:solidFill>
              </a:rPr>
              <a:t>uns… </a:t>
            </a:r>
            <a:endParaRPr lang="de-DE" sz="4000" b="1" dirty="0" smtClean="0">
              <a:solidFill>
                <a:schemeClr val="tx1">
                  <a:lumMod val="65000"/>
                  <a:lumOff val="35000"/>
                </a:schemeClr>
              </a:solidFill>
            </a:endParaRPr>
          </a:p>
          <a:p>
            <a:pPr algn="ctr">
              <a:lnSpc>
                <a:spcPts val="4000"/>
              </a:lnSpc>
              <a:buFont typeface="Arial" charset="0"/>
              <a:buNone/>
              <a:defRPr/>
            </a:pPr>
            <a:r>
              <a:rPr lang="de-DE" sz="4000" b="1" dirty="0" smtClean="0">
                <a:solidFill>
                  <a:schemeClr val="tx1">
                    <a:lumMod val="65000"/>
                    <a:lumOff val="35000"/>
                  </a:schemeClr>
                </a:solidFill>
              </a:rPr>
              <a:t>… und weltweit </a:t>
            </a:r>
            <a:r>
              <a:rPr lang="de-DE" sz="4000" dirty="0" smtClean="0">
                <a:solidFill>
                  <a:schemeClr val="tx1">
                    <a:lumMod val="65000"/>
                    <a:lumOff val="35000"/>
                  </a:schemeClr>
                </a:solidFill>
              </a:rPr>
              <a:t>(+Klimagerechtigkeit)</a:t>
            </a:r>
            <a:endParaRPr lang="de-DE" sz="4000" dirty="0" smtClean="0">
              <a:solidFill>
                <a:schemeClr val="tx1">
                  <a:lumMod val="65000"/>
                  <a:lumOff val="35000"/>
                </a:schemeClr>
              </a:solidFill>
            </a:endParaRPr>
          </a:p>
        </p:txBody>
      </p:sp>
      <p:sp>
        <p:nvSpPr>
          <p:cNvPr id="7"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2"/>
                </a:solidFill>
              </a:rPr>
              <a:t>Das Bekenntnis von Belhar - Hintergrund, Inhalt und Bedeutung</a:t>
            </a:r>
            <a:endParaRPr lang="en-US" sz="1600"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530">
                                            <p:txEl>
                                              <p:pRg st="3" end="3"/>
                                            </p:txEl>
                                          </p:spTgt>
                                        </p:tgtEl>
                                        <p:attrNameLst>
                                          <p:attrName>style.visibility</p:attrName>
                                        </p:attrNameLst>
                                      </p:cBhvr>
                                      <p:to>
                                        <p:strVal val="visible"/>
                                      </p:to>
                                    </p:set>
                                    <p:anim calcmode="lin" valueType="num">
                                      <p:cBhvr>
                                        <p:cTn id="7" dur="500" fill="hold"/>
                                        <p:tgtEl>
                                          <p:spTgt spid="22530">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253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2530">
                                            <p:txEl>
                                              <p:pRg st="4" end="4"/>
                                            </p:txEl>
                                          </p:spTgt>
                                        </p:tgtEl>
                                        <p:attrNameLst>
                                          <p:attrName>style.visibility</p:attrName>
                                        </p:attrNameLst>
                                      </p:cBhvr>
                                      <p:to>
                                        <p:strVal val="visible"/>
                                      </p:to>
                                    </p:set>
                                    <p:anim calcmode="lin" valueType="num">
                                      <p:cBhvr>
                                        <p:cTn id="13" dur="500" fill="hold"/>
                                        <p:tgtEl>
                                          <p:spTgt spid="22530">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2253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2530">
                                            <p:txEl>
                                              <p:pRg st="5" end="5"/>
                                            </p:txEl>
                                          </p:spTgt>
                                        </p:tgtEl>
                                        <p:attrNameLst>
                                          <p:attrName>style.visibility</p:attrName>
                                        </p:attrNameLst>
                                      </p:cBhvr>
                                      <p:to>
                                        <p:strVal val="visible"/>
                                      </p:to>
                                    </p:set>
                                    <p:anim calcmode="lin" valueType="num">
                                      <p:cBhvr>
                                        <p:cTn id="19" dur="500" fill="hold"/>
                                        <p:tgtEl>
                                          <p:spTgt spid="22530">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22530">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2530">
                                            <p:txEl>
                                              <p:pRg st="6" end="6"/>
                                            </p:txEl>
                                          </p:spTgt>
                                        </p:tgtEl>
                                        <p:attrNameLst>
                                          <p:attrName>style.visibility</p:attrName>
                                        </p:attrNameLst>
                                      </p:cBhvr>
                                      <p:to>
                                        <p:strVal val="visible"/>
                                      </p:to>
                                    </p:set>
                                    <p:anim calcmode="lin" valueType="num">
                                      <p:cBhvr>
                                        <p:cTn id="25" dur="500" fill="hold"/>
                                        <p:tgtEl>
                                          <p:spTgt spid="22530">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22530">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2530">
                                            <p:txEl>
                                              <p:pRg st="7" end="7"/>
                                            </p:txEl>
                                          </p:spTgt>
                                        </p:tgtEl>
                                        <p:attrNameLst>
                                          <p:attrName>style.visibility</p:attrName>
                                        </p:attrNameLst>
                                      </p:cBhvr>
                                      <p:to>
                                        <p:strVal val="visible"/>
                                      </p:to>
                                    </p:set>
                                    <p:anim calcmode="lin" valueType="num">
                                      <p:cBhvr>
                                        <p:cTn id="31" dur="500" fill="hold"/>
                                        <p:tgtEl>
                                          <p:spTgt spid="22530">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22530">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2530">
                                            <p:txEl>
                                              <p:pRg st="8" end="8"/>
                                            </p:txEl>
                                          </p:spTgt>
                                        </p:tgtEl>
                                        <p:attrNameLst>
                                          <p:attrName>style.visibility</p:attrName>
                                        </p:attrNameLst>
                                      </p:cBhvr>
                                      <p:to>
                                        <p:strVal val="visible"/>
                                      </p:to>
                                    </p:set>
                                    <p:anim calcmode="lin" valueType="num">
                                      <p:cBhvr>
                                        <p:cTn id="37" dur="500" fill="hold"/>
                                        <p:tgtEl>
                                          <p:spTgt spid="22530">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22530">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457200" y="274638"/>
            <a:ext cx="8229600" cy="715962"/>
          </a:xfrm>
        </p:spPr>
        <p:txBody>
          <a:bodyPr/>
          <a:lstStyle/>
          <a:p>
            <a:r>
              <a:rPr lang="de-DE" dirty="0" smtClean="0"/>
              <a:t>Kirche als bekennende </a:t>
            </a:r>
            <a:r>
              <a:rPr lang="de-DE" dirty="0" smtClean="0"/>
              <a:t>Kirche:</a:t>
            </a:r>
            <a:endParaRPr lang="de-DE" dirty="0" smtClean="0"/>
          </a:p>
        </p:txBody>
      </p:sp>
      <p:sp>
        <p:nvSpPr>
          <p:cNvPr id="41987" name="Rectangle 3"/>
          <p:cNvSpPr>
            <a:spLocks noGrp="1"/>
          </p:cNvSpPr>
          <p:nvPr>
            <p:ph type="body" idx="1"/>
          </p:nvPr>
        </p:nvSpPr>
        <p:spPr>
          <a:xfrm>
            <a:off x="457200" y="1600200"/>
            <a:ext cx="8229600" cy="4525963"/>
          </a:xfrm>
        </p:spPr>
        <p:txBody>
          <a:bodyPr/>
          <a:lstStyle/>
          <a:p>
            <a:pPr>
              <a:buNone/>
            </a:pPr>
            <a:r>
              <a:rPr lang="de-DE" sz="2400" dirty="0" smtClean="0"/>
              <a:t>Ein Bekenntnis ist…</a:t>
            </a:r>
          </a:p>
          <a:p>
            <a:r>
              <a:rPr lang="de-DE" sz="2400" dirty="0" smtClean="0"/>
              <a:t>Verständigung </a:t>
            </a:r>
            <a:r>
              <a:rPr lang="de-DE" sz="2400" dirty="0" smtClean="0"/>
              <a:t>nach innen </a:t>
            </a:r>
            <a:endParaRPr lang="de-DE" sz="2400" dirty="0" smtClean="0"/>
          </a:p>
          <a:p>
            <a:r>
              <a:rPr lang="de-DE" sz="2400" dirty="0" smtClean="0"/>
              <a:t>Zeugnis </a:t>
            </a:r>
            <a:r>
              <a:rPr lang="de-DE" sz="2400" dirty="0" smtClean="0"/>
              <a:t>nach </a:t>
            </a:r>
            <a:r>
              <a:rPr lang="de-DE" sz="2400" dirty="0" smtClean="0"/>
              <a:t>außen</a:t>
            </a:r>
          </a:p>
          <a:p>
            <a:endParaRPr lang="de-DE" sz="2400" dirty="0" smtClean="0"/>
          </a:p>
          <a:p>
            <a:pPr>
              <a:buNone/>
            </a:pPr>
            <a:r>
              <a:rPr lang="de-DE" sz="2400" dirty="0" smtClean="0"/>
              <a:t>Prof. Michael Weinrich:</a:t>
            </a:r>
          </a:p>
          <a:p>
            <a:r>
              <a:rPr lang="de-DE" sz="2400" dirty="0" smtClean="0"/>
              <a:t>Kirche </a:t>
            </a:r>
            <a:r>
              <a:rPr lang="de-DE" sz="2400" dirty="0" smtClean="0"/>
              <a:t>ist „zuerst und grundsätzlich eine bekennende Kirche.“ </a:t>
            </a:r>
          </a:p>
          <a:p>
            <a:r>
              <a:rPr lang="de-DE" sz="2400" dirty="0" smtClean="0"/>
              <a:t>Sie „basiert auf der guten Nachricht von Ostern: Christus ist von den Toten auferstanden.“</a:t>
            </a:r>
          </a:p>
          <a:p>
            <a:r>
              <a:rPr lang="de-DE" sz="2400" dirty="0" smtClean="0"/>
              <a:t>Das „macht die Kirche unweigerlich zur Botschafterin des Willens Gottes für das Leben</a:t>
            </a:r>
            <a:r>
              <a:rPr lang="de-DE" sz="2400" dirty="0" smtClean="0"/>
              <a:t>…“</a:t>
            </a:r>
            <a:endParaRPr lang="de-DE" sz="2400" dirty="0" smtClean="0"/>
          </a:p>
          <a:p>
            <a:endParaRPr lang="de-DE" dirty="0" smtClean="0"/>
          </a:p>
          <a:p>
            <a:endParaRPr lang="de-D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 calcmode="lin" valueType="num">
                                      <p:cBhvr additive="base">
                                        <p:cTn id="7"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 calcmode="lin" valueType="num">
                                      <p:cBhvr additive="base">
                                        <p:cTn id="13"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987">
                                            <p:txEl>
                                              <p:pRg st="5" end="5"/>
                                            </p:txEl>
                                          </p:spTgt>
                                        </p:tgtEl>
                                        <p:attrNameLst>
                                          <p:attrName>style.visibility</p:attrName>
                                        </p:attrNameLst>
                                      </p:cBhvr>
                                      <p:to>
                                        <p:strVal val="visible"/>
                                      </p:to>
                                    </p:set>
                                    <p:anim calcmode="lin" valueType="num">
                                      <p:cBhvr additive="base">
                                        <p:cTn id="19" dur="10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19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987">
                                            <p:txEl>
                                              <p:pRg st="6" end="6"/>
                                            </p:txEl>
                                          </p:spTgt>
                                        </p:tgtEl>
                                        <p:attrNameLst>
                                          <p:attrName>style.visibility</p:attrName>
                                        </p:attrNameLst>
                                      </p:cBhvr>
                                      <p:to>
                                        <p:strVal val="visible"/>
                                      </p:to>
                                    </p:set>
                                    <p:anim calcmode="lin" valueType="num">
                                      <p:cBhvr additive="base">
                                        <p:cTn id="25" dur="10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19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987">
                                            <p:txEl>
                                              <p:pRg st="7" end="7"/>
                                            </p:txEl>
                                          </p:spTgt>
                                        </p:tgtEl>
                                        <p:attrNameLst>
                                          <p:attrName>style.visibility</p:attrName>
                                        </p:attrNameLst>
                                      </p:cBhvr>
                                      <p:to>
                                        <p:strVal val="visible"/>
                                      </p:to>
                                    </p:set>
                                    <p:anim calcmode="lin" valueType="num">
                                      <p:cBhvr additive="base">
                                        <p:cTn id="31" dur="10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198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p:cNvSpPr>
          <p:nvPr>
            <p:ph type="body" idx="1"/>
          </p:nvPr>
        </p:nvSpPr>
        <p:spPr>
          <a:xfrm>
            <a:off x="457200" y="1600201"/>
            <a:ext cx="8229600" cy="3810000"/>
          </a:xfrm>
        </p:spPr>
        <p:txBody>
          <a:bodyPr/>
          <a:lstStyle/>
          <a:p>
            <a:r>
              <a:rPr lang="de-DE" sz="2400" b="1" dirty="0" smtClean="0"/>
              <a:t>Reformiert</a:t>
            </a:r>
            <a:r>
              <a:rPr lang="de-DE" sz="2400" dirty="0" smtClean="0"/>
              <a:t>: </a:t>
            </a:r>
            <a:r>
              <a:rPr lang="de-DE" sz="2400" dirty="0" smtClean="0"/>
              <a:t/>
            </a:r>
            <a:br>
              <a:rPr lang="de-DE" sz="2400" dirty="0" smtClean="0"/>
            </a:br>
            <a:r>
              <a:rPr lang="de-DE" sz="2400" dirty="0" smtClean="0"/>
              <a:t>Das </a:t>
            </a:r>
            <a:r>
              <a:rPr lang="de-DE" sz="2400" dirty="0" smtClean="0"/>
              <a:t>eine Wort Gottes muss immer neu gesagt </a:t>
            </a:r>
            <a:r>
              <a:rPr lang="de-DE" sz="2400" dirty="0" smtClean="0"/>
              <a:t>werden.</a:t>
            </a:r>
            <a:endParaRPr lang="de-DE" sz="2400" dirty="0" smtClean="0"/>
          </a:p>
          <a:p>
            <a:r>
              <a:rPr lang="de-DE" sz="2400" b="1" dirty="0" smtClean="0"/>
              <a:t>Lutherisch</a:t>
            </a:r>
            <a:r>
              <a:rPr lang="de-DE" sz="2400" dirty="0" smtClean="0"/>
              <a:t>: </a:t>
            </a:r>
            <a:r>
              <a:rPr lang="de-DE" sz="2400" dirty="0" smtClean="0"/>
              <a:t/>
            </a:r>
            <a:br>
              <a:rPr lang="de-DE" sz="2400" dirty="0" smtClean="0"/>
            </a:br>
            <a:r>
              <a:rPr lang="de-DE" sz="2400" dirty="0" smtClean="0"/>
              <a:t>Die </a:t>
            </a:r>
            <a:r>
              <a:rPr lang="de-DE" sz="2400" dirty="0" smtClean="0"/>
              <a:t>Bildung der Bekenntnisschriften ist grundsätzlich mit der Reformationszeit abgeschlossen, trotzdem gibt es die Herausforderung zu aktuellem </a:t>
            </a:r>
            <a:r>
              <a:rPr lang="de-DE" sz="2400" dirty="0" smtClean="0"/>
              <a:t>Bekennen.</a:t>
            </a:r>
            <a:endParaRPr lang="de-DE" sz="2400" dirty="0" smtClean="0"/>
          </a:p>
          <a:p>
            <a:r>
              <a:rPr lang="de-DE" sz="2400" b="1" dirty="0" smtClean="0"/>
              <a:t>Beide</a:t>
            </a:r>
            <a:r>
              <a:rPr lang="de-DE" sz="2400" dirty="0" smtClean="0"/>
              <a:t/>
            </a:r>
            <a:br>
              <a:rPr lang="de-DE" sz="2400" dirty="0" smtClean="0"/>
            </a:br>
            <a:r>
              <a:rPr lang="de-DE" sz="2400" dirty="0" smtClean="0"/>
              <a:t>teilen </a:t>
            </a:r>
            <a:r>
              <a:rPr lang="de-DE" sz="2400" dirty="0" smtClean="0"/>
              <a:t>das Verständnis, dass Kirche in ihrer Zeit und an ihrem Ort bekennende Kirche sein muss</a:t>
            </a:r>
          </a:p>
        </p:txBody>
      </p:sp>
      <p:sp>
        <p:nvSpPr>
          <p:cNvPr id="4" name="Rectangle 2"/>
          <p:cNvSpPr txBox="1">
            <a:spLocks/>
          </p:cNvSpPr>
          <p:nvPr/>
        </p:nvSpPr>
        <p:spPr bwMode="auto">
          <a:xfrm>
            <a:off x="457200" y="152400"/>
            <a:ext cx="82296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4400" b="0" i="0" u="none" strike="noStrike" kern="1200" cap="none" spc="0" normalizeH="0" baseline="0" noProof="0" dirty="0" smtClean="0">
                <a:ln>
                  <a:noFill/>
                </a:ln>
                <a:solidFill>
                  <a:schemeClr val="tx1"/>
                </a:solidFill>
                <a:effectLst/>
                <a:uLnTx/>
                <a:uFillTx/>
                <a:latin typeface="+mj-lt"/>
                <a:ea typeface="+mj-ea"/>
                <a:cs typeface="+mj-cs"/>
              </a:rPr>
              <a:t>Kirche als bekennende Kirche:</a:t>
            </a:r>
          </a:p>
          <a:p>
            <a:pPr lvl="0" algn="ctr" eaLnBrk="0" hangingPunct="0"/>
            <a:r>
              <a:rPr lang="de-DE" sz="3200" dirty="0" smtClean="0"/>
              <a:t>r</a:t>
            </a:r>
            <a:r>
              <a:rPr lang="de-DE" sz="3200" dirty="0" smtClean="0"/>
              <a:t>eformierte und lutherische </a:t>
            </a:r>
            <a:r>
              <a:rPr lang="de-DE" sz="3200" dirty="0" smtClean="0"/>
              <a:t>Tradition</a:t>
            </a:r>
            <a:endParaRPr kumimoji="0" lang="de-DE" sz="320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anim calcmode="lin" valueType="num">
                                      <p:cBhvr>
                                        <p:cTn id="7" dur="500" fill="hold"/>
                                        <p:tgtEl>
                                          <p:spTgt spid="4301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301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152400" y="457200"/>
            <a:ext cx="3886200" cy="5791200"/>
          </a:xfrm>
        </p:spPr>
        <p:txBody>
          <a:bodyPr/>
          <a:lstStyle/>
          <a:p>
            <a:r>
              <a:rPr lang="de-DE" sz="3600" dirty="0" smtClean="0"/>
              <a:t>Barmer Theologische </a:t>
            </a:r>
            <a:r>
              <a:rPr lang="de-DE" sz="3600" dirty="0" smtClean="0"/>
              <a:t>Erklärung</a:t>
            </a:r>
            <a:r>
              <a:rPr lang="de-DE" sz="4000" dirty="0" smtClean="0"/>
              <a:t/>
            </a:r>
            <a:br>
              <a:rPr lang="de-DE" sz="4000" dirty="0" smtClean="0"/>
            </a:br>
            <a:r>
              <a:rPr lang="de-DE" sz="4000" dirty="0" smtClean="0"/>
              <a:t/>
            </a:r>
            <a:br>
              <a:rPr lang="de-DE" sz="4000" dirty="0" smtClean="0"/>
            </a:br>
            <a:r>
              <a:rPr lang="de-DE" sz="1800" dirty="0" smtClean="0"/>
              <a:t>Lutherische</a:t>
            </a:r>
            <a:r>
              <a:rPr lang="de-DE" sz="1800" dirty="0" smtClean="0"/>
              <a:t>, reformierte und unierte Christ*innen haben </a:t>
            </a:r>
            <a:r>
              <a:rPr lang="de-DE" sz="1800" dirty="0" smtClean="0"/>
              <a:t>1934 bekannt.</a:t>
            </a:r>
            <a:r>
              <a:rPr lang="de-DE" sz="1800" dirty="0" smtClean="0"/>
              <a:t/>
            </a:r>
            <a:br>
              <a:rPr lang="de-DE" sz="1800" dirty="0" smtClean="0"/>
            </a:br>
            <a:r>
              <a:rPr lang="de-DE" sz="1800" dirty="0" smtClean="0"/>
              <a:t/>
            </a:r>
            <a:br>
              <a:rPr lang="de-DE" sz="1800" dirty="0" smtClean="0"/>
            </a:br>
            <a:r>
              <a:rPr lang="de-DE" sz="1800" dirty="0" smtClean="0"/>
              <a:t>Auch die Lippische Landeskirche hat eine Formulierung in der Präambel gefunden, die von lutherischer und reformierter Seite getragen </a:t>
            </a:r>
            <a:r>
              <a:rPr lang="de-DE" sz="1800" dirty="0" smtClean="0"/>
              <a:t>wird</a:t>
            </a:r>
            <a:br>
              <a:rPr lang="de-DE" sz="1800" dirty="0" smtClean="0"/>
            </a:br>
            <a:r>
              <a:rPr lang="de-DE" sz="1800" dirty="0" smtClean="0"/>
              <a:t/>
            </a:r>
            <a:br>
              <a:rPr lang="de-DE" sz="1800" dirty="0" smtClean="0"/>
            </a:br>
            <a:r>
              <a:rPr lang="de-DE" sz="1800" dirty="0" smtClean="0"/>
              <a:t>Ähnlich kann ein Bezug auf das Belhar Bekenntnis erfolgen, ohne dass damit am unterschiedlichen Bekenntnisverständnis etwas geändert </a:t>
            </a:r>
            <a:r>
              <a:rPr lang="de-DE" sz="1800" dirty="0" smtClean="0"/>
              <a:t>wird</a:t>
            </a:r>
            <a:r>
              <a:rPr lang="de-DE" sz="1800" dirty="0" smtClean="0"/>
              <a:t/>
            </a:r>
            <a:br>
              <a:rPr lang="de-DE" sz="1800" dirty="0" smtClean="0"/>
            </a:br>
            <a:endParaRPr lang="de-DE" sz="1800" dirty="0" smtClean="0"/>
          </a:p>
        </p:txBody>
      </p:sp>
      <p:sp>
        <p:nvSpPr>
          <p:cNvPr id="40963" name="Rectangle 3"/>
          <p:cNvSpPr>
            <a:spLocks noGrp="1"/>
          </p:cNvSpPr>
          <p:nvPr>
            <p:ph type="body" idx="1"/>
          </p:nvPr>
        </p:nvSpPr>
        <p:spPr>
          <a:xfrm>
            <a:off x="3962400" y="4419600"/>
            <a:ext cx="4800600" cy="1828800"/>
          </a:xfrm>
        </p:spPr>
        <p:txBody>
          <a:bodyPr/>
          <a:lstStyle/>
          <a:p>
            <a:pPr marL="0" indent="0" algn="ctr">
              <a:buNone/>
            </a:pPr>
            <a:r>
              <a:rPr lang="de-DE" sz="2000" b="1" dirty="0" smtClean="0"/>
              <a:t>"Des Herrn Wort bleibt in Ewigkeit" </a:t>
            </a:r>
          </a:p>
          <a:p>
            <a:pPr marL="0" indent="0" algn="ctr">
              <a:buNone/>
            </a:pPr>
            <a:r>
              <a:rPr lang="de-DE" sz="1800" dirty="0" smtClean="0"/>
              <a:t>Kreuz mit Schlusswort der Barmer Theologischen Erklärung im Foyer des Düsseldorfer Landeskirchenamts (Ev. Kirche im Rheinland)</a:t>
            </a:r>
          </a:p>
        </p:txBody>
      </p:sp>
      <p:sp>
        <p:nvSpPr>
          <p:cNvPr id="8"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pic>
        <p:nvPicPr>
          <p:cNvPr id="2050" name="Picture 2" descr="https://www.ekir.de/www/img/1261417092737_rdax_800x692.jpg"/>
          <p:cNvPicPr>
            <a:picLocks noChangeAspect="1" noChangeArrowheads="1"/>
          </p:cNvPicPr>
          <p:nvPr/>
        </p:nvPicPr>
        <p:blipFill>
          <a:blip r:embed="rId2" cstate="print"/>
          <a:srcRect/>
          <a:stretch>
            <a:fillRect/>
          </a:stretch>
        </p:blipFill>
        <p:spPr bwMode="auto">
          <a:xfrm>
            <a:off x="4038600" y="304800"/>
            <a:ext cx="4670224" cy="403974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pPr>
              <a:lnSpc>
                <a:spcPts val="4000"/>
              </a:lnSpc>
            </a:pPr>
            <a:r>
              <a:rPr lang="de-DE" sz="4000" dirty="0" smtClean="0"/>
              <a:t>Der Formulierungsvorschlag </a:t>
            </a:r>
            <a:br>
              <a:rPr lang="de-DE" sz="4000" dirty="0" smtClean="0"/>
            </a:br>
            <a:r>
              <a:rPr lang="de-DE" sz="4000" dirty="0" smtClean="0"/>
              <a:t>für die Präambel</a:t>
            </a:r>
          </a:p>
        </p:txBody>
      </p:sp>
      <p:sp>
        <p:nvSpPr>
          <p:cNvPr id="40963" name="Rectangle 3"/>
          <p:cNvSpPr>
            <a:spLocks noGrp="1"/>
          </p:cNvSpPr>
          <p:nvPr>
            <p:ph type="body" idx="1"/>
          </p:nvPr>
        </p:nvSpPr>
        <p:spPr>
          <a:xfrm>
            <a:off x="304800" y="1371600"/>
            <a:ext cx="8610600" cy="4953000"/>
          </a:xfrm>
        </p:spPr>
        <p:txBody>
          <a:bodyPr/>
          <a:lstStyle/>
          <a:p>
            <a:pPr marL="0" indent="0">
              <a:spcBef>
                <a:spcPts val="0"/>
              </a:spcBef>
              <a:buNone/>
            </a:pPr>
            <a:r>
              <a:rPr lang="de-DE" sz="1600" dirty="0" smtClean="0"/>
              <a:t>„Erbaut auf dem Grunde der Apostel und Propheten, da Jesus Christus der Eckstein ist</a:t>
            </a:r>
          </a:p>
          <a:p>
            <a:pPr marL="0" indent="0">
              <a:spcBef>
                <a:spcPts val="0"/>
              </a:spcBef>
              <a:buNone/>
            </a:pPr>
            <a:r>
              <a:rPr lang="de-DE" sz="1600" dirty="0" smtClean="0"/>
              <a:t>Gegründet in der Botschaft der Heiligen Schrift,</a:t>
            </a:r>
          </a:p>
          <a:p>
            <a:pPr marL="400050" lvl="1" indent="0">
              <a:spcBef>
                <a:spcPts val="0"/>
              </a:spcBef>
              <a:buNone/>
            </a:pPr>
            <a:r>
              <a:rPr lang="de-DE" sz="2000" b="1" dirty="0" smtClean="0"/>
              <a:t>- wie sie im Alten und Neuen Testament bewahrt,</a:t>
            </a:r>
          </a:p>
          <a:p>
            <a:pPr marL="400050" lvl="1" indent="0">
              <a:spcBef>
                <a:spcPts val="0"/>
              </a:spcBef>
              <a:buNone/>
            </a:pPr>
            <a:r>
              <a:rPr lang="de-DE" sz="2000" b="1" dirty="0" smtClean="0"/>
              <a:t>- in den altkirchlichen Glaubensbekenntnissen ausgesagt, </a:t>
            </a:r>
          </a:p>
          <a:p>
            <a:pPr marL="400050" lvl="1" indent="0">
              <a:spcBef>
                <a:spcPts val="0"/>
              </a:spcBef>
              <a:buNone/>
            </a:pPr>
            <a:r>
              <a:rPr lang="de-DE" sz="2000" b="1" dirty="0" smtClean="0"/>
              <a:t>- im Bekenntnis der Reformation in neuer Klarheit ans Licht getreten, </a:t>
            </a:r>
          </a:p>
          <a:p>
            <a:pPr marL="400050" lvl="1" indent="0">
              <a:spcBef>
                <a:spcPts val="0"/>
              </a:spcBef>
              <a:buNone/>
            </a:pPr>
            <a:r>
              <a:rPr lang="de-DE" sz="2000" b="1" dirty="0" smtClean="0"/>
              <a:t>- durch die Theologische Erklärung der Bekenntnissynode von Barmen als </a:t>
            </a:r>
            <a:br>
              <a:rPr lang="de-DE" sz="2000" b="1" dirty="0" smtClean="0"/>
            </a:br>
            <a:r>
              <a:rPr lang="de-DE" sz="2000" b="1" dirty="0" smtClean="0"/>
              <a:t>  Wegweisung für die angefochtene Kirche gedeutet ist</a:t>
            </a:r>
          </a:p>
          <a:p>
            <a:pPr marL="400050" lvl="1" indent="0">
              <a:spcBef>
                <a:spcPts val="0"/>
              </a:spcBef>
              <a:buNone/>
            </a:pPr>
            <a:r>
              <a:rPr lang="de-DE" sz="2000" b="1" dirty="0" smtClean="0">
                <a:solidFill>
                  <a:schemeClr val="accent6">
                    <a:lumMod val="50000"/>
                  </a:schemeClr>
                </a:solidFill>
              </a:rPr>
              <a:t>- und durch das Bekenntnis von Belhar im ökumenischen Horizont </a:t>
            </a:r>
            <a:br>
              <a:rPr lang="de-DE" sz="2000" b="1" dirty="0" smtClean="0">
                <a:solidFill>
                  <a:schemeClr val="accent6">
                    <a:lumMod val="50000"/>
                  </a:schemeClr>
                </a:solidFill>
              </a:rPr>
            </a:br>
            <a:r>
              <a:rPr lang="de-DE" sz="2000" b="1" dirty="0" smtClean="0">
                <a:solidFill>
                  <a:schemeClr val="accent6">
                    <a:lumMod val="50000"/>
                  </a:schemeClr>
                </a:solidFill>
              </a:rPr>
              <a:t>  vergegenwärtigt wird</a:t>
            </a:r>
          </a:p>
          <a:p>
            <a:pPr marL="0" indent="0">
              <a:spcBef>
                <a:spcPts val="0"/>
              </a:spcBef>
              <a:buNone/>
            </a:pPr>
            <a:r>
              <a:rPr lang="de-DE" sz="1600" dirty="0" smtClean="0"/>
              <a:t/>
            </a:r>
            <a:br>
              <a:rPr lang="de-DE" sz="1600" dirty="0" smtClean="0"/>
            </a:br>
            <a:r>
              <a:rPr lang="de-DE" sz="1600" dirty="0" smtClean="0"/>
              <a:t>Getreu </a:t>
            </a:r>
            <a:r>
              <a:rPr lang="de-DE" sz="1600" dirty="0" smtClean="0"/>
              <a:t>dem Bekenntnis</a:t>
            </a:r>
          </a:p>
          <a:p>
            <a:pPr marL="0" indent="0">
              <a:spcBef>
                <a:spcPts val="0"/>
              </a:spcBef>
              <a:buNone/>
            </a:pPr>
            <a:r>
              <a:rPr lang="de-DE" sz="1600" dirty="0" smtClean="0"/>
              <a:t>Zu Gott, dem Vater, der die Welt aus nichts erschaffen und sein Volk Israel erwählt hat und ihm die Treue hält</a:t>
            </a:r>
          </a:p>
          <a:p>
            <a:pPr marL="0" indent="0">
              <a:spcBef>
                <a:spcPts val="0"/>
              </a:spcBef>
              <a:buNone/>
            </a:pPr>
            <a:r>
              <a:rPr lang="de-DE" sz="1600" dirty="0" smtClean="0"/>
              <a:t>Zu Jesus Christus, dem gekreuzigten und auferstandenen Sohn Gottes, der wiederkommen und sein Reich vollenden wird,</a:t>
            </a:r>
          </a:p>
          <a:p>
            <a:pPr marL="0" indent="0">
              <a:spcBef>
                <a:spcPts val="0"/>
              </a:spcBef>
              <a:buNone/>
            </a:pPr>
            <a:r>
              <a:rPr lang="de-DE" sz="1600" dirty="0" smtClean="0"/>
              <a:t>Und zu dem heiligen Geist, der lebendig macht und in der Kirche Gemeinschaft über alle Grenzen schenkt</a:t>
            </a:r>
          </a:p>
          <a:p>
            <a:pPr marL="0" indent="0">
              <a:spcBef>
                <a:spcPts val="0"/>
              </a:spcBef>
              <a:buNone/>
            </a:pPr>
            <a:r>
              <a:rPr lang="de-DE" sz="1600" dirty="0" smtClean="0"/>
              <a:t>Gibt sich die Lippische Landeskirche diese Verfassung.“</a:t>
            </a:r>
          </a:p>
        </p:txBody>
      </p:sp>
      <p:sp>
        <p:nvSpPr>
          <p:cNvPr id="8"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7" dur="500"/>
                                        <p:tgtEl>
                                          <p:spTgt spid="4096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0963">
                                            <p:txEl>
                                              <p:pRg st="3" end="3"/>
                                            </p:txEl>
                                          </p:spTgt>
                                        </p:tgtEl>
                                        <p:attrNameLst>
                                          <p:attrName>style.visibility</p:attrName>
                                        </p:attrNameLst>
                                      </p:cBhvr>
                                      <p:to>
                                        <p:strVal val="visible"/>
                                      </p:to>
                                    </p:set>
                                    <p:animEffect transition="in" filter="blinds(horizontal)">
                                      <p:cBhvr>
                                        <p:cTn id="12" dur="500"/>
                                        <p:tgtEl>
                                          <p:spTgt spid="4096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63">
                                            <p:txEl>
                                              <p:pRg st="4" end="4"/>
                                            </p:txEl>
                                          </p:spTgt>
                                        </p:tgtEl>
                                        <p:attrNameLst>
                                          <p:attrName>style.visibility</p:attrName>
                                        </p:attrNameLst>
                                      </p:cBhvr>
                                      <p:to>
                                        <p:strVal val="visible"/>
                                      </p:to>
                                    </p:set>
                                    <p:animEffect transition="in" filter="blinds(horizontal)">
                                      <p:cBhvr>
                                        <p:cTn id="17" dur="500"/>
                                        <p:tgtEl>
                                          <p:spTgt spid="4096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0963">
                                            <p:txEl>
                                              <p:pRg st="5" end="5"/>
                                            </p:txEl>
                                          </p:spTgt>
                                        </p:tgtEl>
                                        <p:attrNameLst>
                                          <p:attrName>style.visibility</p:attrName>
                                        </p:attrNameLst>
                                      </p:cBhvr>
                                      <p:to>
                                        <p:strVal val="visible"/>
                                      </p:to>
                                    </p:set>
                                    <p:animEffect transition="in" filter="blinds(horizontal)">
                                      <p:cBhvr>
                                        <p:cTn id="22" dur="500"/>
                                        <p:tgtEl>
                                          <p:spTgt spid="4096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0963">
                                            <p:txEl>
                                              <p:pRg st="6" end="6"/>
                                            </p:txEl>
                                          </p:spTgt>
                                        </p:tgtEl>
                                        <p:attrNameLst>
                                          <p:attrName>style.visibility</p:attrName>
                                        </p:attrNameLst>
                                      </p:cBhvr>
                                      <p:to>
                                        <p:strVal val="visible"/>
                                      </p:to>
                                    </p:set>
                                    <p:animEffect transition="in" filter="blinds(horizontal)">
                                      <p:cBhvr>
                                        <p:cTn id="27" dur="500"/>
                                        <p:tgtEl>
                                          <p:spTgt spid="4096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0963">
                                            <p:txEl>
                                              <p:pRg st="7" end="7"/>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0963">
                                            <p:txEl>
                                              <p:pRg st="8" end="8"/>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0963">
                                            <p:txEl>
                                              <p:pRg st="9" end="9"/>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0963">
                                            <p:txEl>
                                              <p:pRg st="10" end="1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09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pPr>
              <a:lnSpc>
                <a:spcPts val="4000"/>
              </a:lnSpc>
            </a:pPr>
            <a:r>
              <a:rPr lang="de-DE" sz="4000" dirty="0" smtClean="0"/>
              <a:t>„Kirche in Lippe bis 2030“</a:t>
            </a:r>
          </a:p>
        </p:txBody>
      </p:sp>
      <p:sp>
        <p:nvSpPr>
          <p:cNvPr id="40963" name="Rectangle 3"/>
          <p:cNvSpPr>
            <a:spLocks noGrp="1"/>
          </p:cNvSpPr>
          <p:nvPr>
            <p:ph type="body" idx="1"/>
          </p:nvPr>
        </p:nvSpPr>
        <p:spPr>
          <a:xfrm>
            <a:off x="304800" y="1219200"/>
            <a:ext cx="8610600" cy="5105400"/>
          </a:xfrm>
        </p:spPr>
        <p:txBody>
          <a:bodyPr/>
          <a:lstStyle/>
          <a:p>
            <a:pPr marL="0" indent="0">
              <a:spcBef>
                <a:spcPts val="0"/>
              </a:spcBef>
              <a:buNone/>
            </a:pPr>
            <a:endParaRPr lang="de-DE" sz="1800" dirty="0" smtClean="0"/>
          </a:p>
          <a:p>
            <a:pPr marL="0" indent="0" algn="ctr">
              <a:spcBef>
                <a:spcPts val="0"/>
              </a:spcBef>
              <a:buFont typeface="Arial" pitchFamily="34" charset="0"/>
              <a:buNone/>
            </a:pPr>
            <a:r>
              <a:rPr lang="de-DE" sz="1800" dirty="0" smtClean="0"/>
              <a:t>Wenn sich die Lippische Landeskirche das Bekenntnis von Belhar zu eigen macht, schärft sie ihr </a:t>
            </a:r>
            <a:r>
              <a:rPr lang="de-DE" sz="1800" dirty="0" smtClean="0"/>
              <a:t>Profil  </a:t>
            </a:r>
            <a:r>
              <a:rPr lang="de-DE" sz="1800" dirty="0" smtClean="0"/>
              <a:t>im Sinne der </a:t>
            </a:r>
            <a:r>
              <a:rPr lang="de-DE" sz="1800" dirty="0" smtClean="0"/>
              <a:t>„Leitlinien </a:t>
            </a:r>
            <a:r>
              <a:rPr lang="de-DE" sz="1800" dirty="0" smtClean="0"/>
              <a:t>kirchlichen Handelns - Kirche in Lippe bis 2030</a:t>
            </a:r>
            <a:r>
              <a:rPr lang="de-DE" sz="1800" dirty="0" smtClean="0"/>
              <a:t>“:</a:t>
            </a:r>
          </a:p>
          <a:p>
            <a:pPr marL="0" indent="0" algn="ctr">
              <a:spcBef>
                <a:spcPts val="0"/>
              </a:spcBef>
              <a:buFont typeface="Arial" pitchFamily="34" charset="0"/>
              <a:buNone/>
            </a:pPr>
            <a:r>
              <a:rPr lang="de-DE" sz="1800" b="1" dirty="0" smtClean="0">
                <a:solidFill>
                  <a:schemeClr val="accent6">
                    <a:lumMod val="50000"/>
                  </a:schemeClr>
                </a:solidFill>
              </a:rPr>
              <a:t>Gott loben</a:t>
            </a:r>
          </a:p>
          <a:p>
            <a:pPr marL="0" indent="0" algn="ctr">
              <a:spcBef>
                <a:spcPts val="0"/>
              </a:spcBef>
              <a:buFont typeface="Arial" pitchFamily="34" charset="0"/>
              <a:buNone/>
            </a:pPr>
            <a:r>
              <a:rPr lang="de-DE" sz="1800" b="1" dirty="0" smtClean="0">
                <a:solidFill>
                  <a:schemeClr val="accent6">
                    <a:lumMod val="50000"/>
                  </a:schemeClr>
                </a:solidFill>
              </a:rPr>
              <a:t>In </a:t>
            </a:r>
            <a:r>
              <a:rPr lang="de-DE" sz="1800" b="1" dirty="0" smtClean="0">
                <a:solidFill>
                  <a:schemeClr val="accent6">
                    <a:lumMod val="50000"/>
                  </a:schemeClr>
                </a:solidFill>
              </a:rPr>
              <a:t>der Liebe wachsen </a:t>
            </a:r>
            <a:endParaRPr lang="de-DE" sz="1800" b="1" dirty="0" smtClean="0">
              <a:solidFill>
                <a:schemeClr val="accent6">
                  <a:lumMod val="50000"/>
                </a:schemeClr>
              </a:solidFill>
            </a:endParaRPr>
          </a:p>
          <a:p>
            <a:pPr marL="0" indent="0" algn="ctr">
              <a:spcBef>
                <a:spcPts val="0"/>
              </a:spcBef>
              <a:buFont typeface="Arial" pitchFamily="34" charset="0"/>
              <a:buNone/>
            </a:pPr>
            <a:r>
              <a:rPr lang="de-DE" sz="1800" b="1" dirty="0" smtClean="0">
                <a:solidFill>
                  <a:schemeClr val="accent6">
                    <a:lumMod val="50000"/>
                  </a:schemeClr>
                </a:solidFill>
              </a:rPr>
              <a:t>Das </a:t>
            </a:r>
            <a:r>
              <a:rPr lang="de-DE" sz="1800" b="1" dirty="0" smtClean="0">
                <a:solidFill>
                  <a:schemeClr val="accent6">
                    <a:lumMod val="50000"/>
                  </a:schemeClr>
                </a:solidFill>
              </a:rPr>
              <a:t>Recht </a:t>
            </a:r>
            <a:r>
              <a:rPr lang="de-DE" sz="1800" b="1" dirty="0" smtClean="0">
                <a:solidFill>
                  <a:schemeClr val="accent6">
                    <a:lumMod val="50000"/>
                  </a:schemeClr>
                </a:solidFill>
              </a:rPr>
              <a:t>ehren</a:t>
            </a:r>
          </a:p>
          <a:p>
            <a:pPr marL="0" indent="0" algn="ctr">
              <a:spcBef>
                <a:spcPts val="0"/>
              </a:spcBef>
              <a:buFont typeface="Arial" pitchFamily="34" charset="0"/>
              <a:buNone/>
            </a:pPr>
            <a:r>
              <a:rPr lang="de-DE" sz="1800" b="1" dirty="0" smtClean="0">
                <a:solidFill>
                  <a:schemeClr val="accent6">
                    <a:lumMod val="50000"/>
                  </a:schemeClr>
                </a:solidFill>
              </a:rPr>
              <a:t>Gesicht </a:t>
            </a:r>
            <a:r>
              <a:rPr lang="de-DE" sz="1800" b="1" dirty="0" smtClean="0">
                <a:solidFill>
                  <a:schemeClr val="accent6">
                    <a:lumMod val="50000"/>
                  </a:schemeClr>
                </a:solidFill>
              </a:rPr>
              <a:t>zeigen</a:t>
            </a:r>
          </a:p>
        </p:txBody>
      </p:sp>
      <p:sp>
        <p:nvSpPr>
          <p:cNvPr id="8"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pic>
        <p:nvPicPr>
          <p:cNvPr id="6" name="Grafik 5" descr="LLK-Banner_Bild1.jpg"/>
          <p:cNvPicPr>
            <a:picLocks noChangeAspect="1"/>
          </p:cNvPicPr>
          <p:nvPr/>
        </p:nvPicPr>
        <p:blipFill>
          <a:blip r:embed="rId2" cstate="print"/>
          <a:stretch>
            <a:fillRect/>
          </a:stretch>
        </p:blipFill>
        <p:spPr>
          <a:xfrm>
            <a:off x="609600" y="3429000"/>
            <a:ext cx="7962902" cy="2730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xEl>
                                              <p:pRg st="2" end="2"/>
                                            </p:txEl>
                                          </p:spTgt>
                                        </p:tgtEl>
                                        <p:attrNameLst>
                                          <p:attrName>style.visibility</p:attrName>
                                        </p:attrNameLst>
                                      </p:cBhvr>
                                      <p:to>
                                        <p:strVal val="visible"/>
                                      </p:to>
                                    </p:set>
                                    <p:anim calcmode="lin" valueType="num">
                                      <p:cBhvr additive="base">
                                        <p:cTn id="7" dur="10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3">
                                            <p:txEl>
                                              <p:pRg st="3" end="3"/>
                                            </p:txEl>
                                          </p:spTgt>
                                        </p:tgtEl>
                                        <p:attrNameLst>
                                          <p:attrName>style.visibility</p:attrName>
                                        </p:attrNameLst>
                                      </p:cBhvr>
                                      <p:to>
                                        <p:strVal val="visible"/>
                                      </p:to>
                                    </p:set>
                                    <p:anim calcmode="lin" valueType="num">
                                      <p:cBhvr additive="base">
                                        <p:cTn id="13" dur="10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anim calcmode="lin" valueType="num">
                                      <p:cBhvr additive="base">
                                        <p:cTn id="19" dur="10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09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63">
                                            <p:txEl>
                                              <p:pRg st="5" end="5"/>
                                            </p:txEl>
                                          </p:spTgt>
                                        </p:tgtEl>
                                        <p:attrNameLst>
                                          <p:attrName>style.visibility</p:attrName>
                                        </p:attrNameLst>
                                      </p:cBhvr>
                                      <p:to>
                                        <p:strVal val="visible"/>
                                      </p:to>
                                    </p:set>
                                    <p:anim calcmode="lin" valueType="num">
                                      <p:cBhvr additive="base">
                                        <p:cTn id="25" dur="1000" fill="hold"/>
                                        <p:tgtEl>
                                          <p:spTgt spid="40963">
                                            <p:txEl>
                                              <p:pRg st="5" end="5"/>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09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Titelbild BELHAR.jpg"/>
          <p:cNvPicPr>
            <a:picLocks noChangeAspect="1"/>
          </p:cNvPicPr>
          <p:nvPr/>
        </p:nvPicPr>
        <p:blipFill>
          <a:blip r:embed="rId2" cstate="print"/>
          <a:stretch>
            <a:fillRect/>
          </a:stretch>
        </p:blipFill>
        <p:spPr>
          <a:xfrm>
            <a:off x="0" y="0"/>
            <a:ext cx="9144000" cy="6858000"/>
          </a:xfrm>
          <a:prstGeom prst="rect">
            <a:avLst/>
          </a:prstGeom>
        </p:spPr>
      </p:pic>
      <p:sp>
        <p:nvSpPr>
          <p:cNvPr id="40963" name="Rectangle 3"/>
          <p:cNvSpPr>
            <a:spLocks noGrp="1"/>
          </p:cNvSpPr>
          <p:nvPr>
            <p:ph type="body" idx="1"/>
          </p:nvPr>
        </p:nvSpPr>
        <p:spPr>
          <a:xfrm>
            <a:off x="304800" y="533400"/>
            <a:ext cx="8610600" cy="5791200"/>
          </a:xfrm>
        </p:spPr>
        <p:txBody>
          <a:bodyPr/>
          <a:lstStyle/>
          <a:p>
            <a:pPr marL="0" indent="0">
              <a:spcBef>
                <a:spcPts val="0"/>
              </a:spcBef>
              <a:buNone/>
            </a:pPr>
            <a:endParaRPr lang="de-DE" sz="1800" dirty="0" smtClean="0"/>
          </a:p>
          <a:p>
            <a:pPr marL="0" indent="0">
              <a:spcBef>
                <a:spcPts val="0"/>
              </a:spcBef>
              <a:buNone/>
            </a:pPr>
            <a:endParaRPr lang="de-DE" sz="1800" dirty="0" smtClean="0"/>
          </a:p>
          <a:p>
            <a:pPr marL="0" indent="0" algn="ctr">
              <a:spcBef>
                <a:spcPts val="0"/>
              </a:spcBef>
              <a:buNone/>
            </a:pPr>
            <a:endParaRPr lang="de-DE" b="1" dirty="0" smtClean="0">
              <a:solidFill>
                <a:schemeClr val="bg1"/>
              </a:solidFill>
            </a:endParaRPr>
          </a:p>
          <a:p>
            <a:pPr marL="0" indent="0" algn="ctr">
              <a:spcBef>
                <a:spcPts val="0"/>
              </a:spcBef>
              <a:buNone/>
            </a:pPr>
            <a:r>
              <a:rPr lang="de-DE" b="1" dirty="0" smtClean="0">
                <a:solidFill>
                  <a:schemeClr val="bg1"/>
                </a:solidFill>
              </a:rPr>
              <a:t>„Jesus ist der Herr.</a:t>
            </a:r>
          </a:p>
          <a:p>
            <a:pPr marL="0" indent="0" algn="ctr">
              <a:spcBef>
                <a:spcPts val="0"/>
              </a:spcBef>
              <a:buNone/>
            </a:pPr>
            <a:r>
              <a:rPr lang="de-DE" b="1" dirty="0" smtClean="0">
                <a:solidFill>
                  <a:schemeClr val="bg1"/>
                </a:solidFill>
              </a:rPr>
              <a:t>Dem einen Gott, Vater, Sohn und Heiligem Geist, </a:t>
            </a:r>
            <a:br>
              <a:rPr lang="de-DE" b="1" dirty="0" smtClean="0">
                <a:solidFill>
                  <a:schemeClr val="bg1"/>
                </a:solidFill>
              </a:rPr>
            </a:br>
            <a:r>
              <a:rPr lang="de-DE" b="1" dirty="0" smtClean="0">
                <a:solidFill>
                  <a:schemeClr val="bg1"/>
                </a:solidFill>
              </a:rPr>
              <a:t>sei Ehre und Herrlichkeit in Ewigkeit.“</a:t>
            </a:r>
          </a:p>
          <a:p>
            <a:pPr marL="0" indent="0" algn="ctr">
              <a:spcBef>
                <a:spcPts val="0"/>
              </a:spcBef>
              <a:buNone/>
            </a:pPr>
            <a:r>
              <a:rPr lang="de-DE" sz="1800" dirty="0" smtClean="0">
                <a:solidFill>
                  <a:schemeClr val="bg1"/>
                </a:solidFill>
              </a:rPr>
              <a:t>(Schlusssatz des Bekenntnisses von Belhar)</a:t>
            </a:r>
          </a:p>
          <a:p>
            <a:pPr marL="0" indent="0">
              <a:spcBef>
                <a:spcPts val="0"/>
              </a:spcBef>
              <a:buNone/>
            </a:pPr>
            <a:endParaRPr lang="de-DE" sz="1800" dirty="0" smtClean="0"/>
          </a:p>
          <a:p>
            <a:pPr>
              <a:buNone/>
            </a:pPr>
            <a:endParaRPr lang="de-DE" sz="1600" b="1" i="1" dirty="0" smtClean="0">
              <a:solidFill>
                <a:schemeClr val="bg1"/>
              </a:solidFill>
            </a:endParaRPr>
          </a:p>
          <a:p>
            <a:pPr>
              <a:buNone/>
            </a:pPr>
            <a:r>
              <a:rPr lang="de-DE" sz="1600" b="1" i="1" dirty="0" smtClean="0">
                <a:solidFill>
                  <a:schemeClr val="bg1"/>
                </a:solidFill>
              </a:rPr>
              <a:t>Quellen: </a:t>
            </a:r>
            <a:endParaRPr lang="de-DE" sz="1600" b="1" dirty="0" smtClean="0">
              <a:solidFill>
                <a:schemeClr val="bg1"/>
              </a:solidFill>
            </a:endParaRPr>
          </a:p>
          <a:p>
            <a:r>
              <a:rPr lang="de-DE" sz="1600" i="1" dirty="0" smtClean="0">
                <a:solidFill>
                  <a:schemeClr val="bg1"/>
                </a:solidFill>
              </a:rPr>
              <a:t>Epd Dokumentation, Evangelischer Pressedienst, Belhar Konferenz, Belhar </a:t>
            </a:r>
            <a:r>
              <a:rPr lang="de-DE" sz="1600" i="1" dirty="0" err="1" smtClean="0">
                <a:solidFill>
                  <a:schemeClr val="bg1"/>
                </a:solidFill>
              </a:rPr>
              <a:t>conference</a:t>
            </a:r>
            <a:r>
              <a:rPr lang="de-DE" sz="1600" i="1" dirty="0" smtClean="0">
                <a:solidFill>
                  <a:schemeClr val="bg1"/>
                </a:solidFill>
              </a:rPr>
              <a:t>, Frankfurt 2019</a:t>
            </a:r>
            <a:endParaRPr lang="de-DE" sz="1600" dirty="0" smtClean="0">
              <a:solidFill>
                <a:schemeClr val="bg1"/>
              </a:solidFill>
            </a:endParaRPr>
          </a:p>
          <a:p>
            <a:r>
              <a:rPr lang="de-DE" sz="1600" i="1" dirty="0" smtClean="0">
                <a:solidFill>
                  <a:schemeClr val="bg1"/>
                </a:solidFill>
              </a:rPr>
              <a:t>Für das Recht streiten. 30 Jahre Bekenntnis von Belhar, Evangelisch-reformierte Kirche, Lippische Landeskirche, Reformierter Bund in Deutschland (HG), Hannover 2016</a:t>
            </a:r>
            <a:endParaRPr lang="de-DE" sz="1600" dirty="0" smtClean="0">
              <a:solidFill>
                <a:schemeClr val="bg1"/>
              </a:solidFill>
            </a:endParaRPr>
          </a:p>
          <a:p>
            <a:r>
              <a:rPr lang="de-DE" sz="1600" i="1" dirty="0" smtClean="0">
                <a:solidFill>
                  <a:schemeClr val="bg1"/>
                </a:solidFill>
              </a:rPr>
              <a:t>Thomas O.H. Kaiser, Versöhnung in Gerechtigkeit, Neukirchen-Vluyn 1996</a:t>
            </a:r>
            <a:endParaRPr lang="de-DE" sz="1600" dirty="0" smtClean="0">
              <a:solidFill>
                <a:schemeClr val="bg1"/>
              </a:solidFill>
            </a:endParaRPr>
          </a:p>
          <a:p>
            <a:r>
              <a:rPr lang="de-DE" sz="1600" i="1" dirty="0" smtClean="0">
                <a:solidFill>
                  <a:schemeClr val="bg1"/>
                </a:solidFill>
              </a:rPr>
              <a:t>Das Bekenntnis von Belhar und seine Bedeutung für die reformierten Kirchen in Deutschland, Lippische Landeskirche, Evangelisch-reformierte Kirche, Reformierter Bund in Deutschland (HG), Detmold 1998</a:t>
            </a:r>
            <a:endParaRPr lang="de-DE" sz="1600" dirty="0">
              <a:solidFill>
                <a:schemeClr val="bg1"/>
              </a:solidFill>
            </a:endParaRPr>
          </a:p>
        </p:txBody>
      </p:sp>
      <p:sp>
        <p:nvSpPr>
          <p:cNvPr id="8"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de-DE" sz="4000" smtClean="0"/>
              <a:t>Was ist „Belhar“?</a:t>
            </a:r>
          </a:p>
        </p:txBody>
      </p:sp>
      <p:sp>
        <p:nvSpPr>
          <p:cNvPr id="3" name="Content Placeholder 2"/>
          <p:cNvSpPr>
            <a:spLocks noGrp="1"/>
          </p:cNvSpPr>
          <p:nvPr>
            <p:ph idx="1"/>
          </p:nvPr>
        </p:nvSpPr>
        <p:spPr>
          <a:xfrm>
            <a:off x="228600" y="1600200"/>
            <a:ext cx="2895600" cy="4343400"/>
          </a:xfrm>
        </p:spPr>
        <p:txBody>
          <a:bodyPr/>
          <a:lstStyle/>
          <a:p>
            <a:pPr eaLnBrk="1" hangingPunct="1">
              <a:lnSpc>
                <a:spcPct val="80000"/>
              </a:lnSpc>
              <a:buFont typeface="Arial" charset="0"/>
              <a:buNone/>
              <a:defRPr/>
            </a:pPr>
            <a:endParaRPr lang="en-GB" sz="2800" b="1" dirty="0" smtClean="0"/>
          </a:p>
          <a:p>
            <a:pPr marL="0" indent="0" algn="ctr" eaLnBrk="1" hangingPunct="1">
              <a:lnSpc>
                <a:spcPct val="80000"/>
              </a:lnSpc>
              <a:spcBef>
                <a:spcPts val="0"/>
              </a:spcBef>
              <a:buFont typeface="Arial" charset="0"/>
              <a:buNone/>
              <a:defRPr/>
            </a:pPr>
            <a:r>
              <a:rPr lang="en-GB" sz="2800" b="1" dirty="0" err="1" smtClean="0"/>
              <a:t>Ein</a:t>
            </a:r>
            <a:r>
              <a:rPr lang="en-GB" sz="2800" b="1" dirty="0" smtClean="0"/>
              <a:t> </a:t>
            </a:r>
            <a:r>
              <a:rPr lang="en-GB" sz="2800" b="1" dirty="0" err="1" smtClean="0"/>
              <a:t>Vorort</a:t>
            </a:r>
            <a:r>
              <a:rPr lang="en-GB" sz="2800" b="1" dirty="0" smtClean="0"/>
              <a:t> von </a:t>
            </a:r>
            <a:r>
              <a:rPr lang="en-GB" sz="2800" b="1" dirty="0" err="1" smtClean="0"/>
              <a:t>Kapstadt</a:t>
            </a:r>
            <a:endParaRPr lang="en-GB" sz="2800" b="1" dirty="0" smtClean="0"/>
          </a:p>
          <a:p>
            <a:pPr marL="0" indent="0" algn="ctr" eaLnBrk="1" hangingPunct="1">
              <a:lnSpc>
                <a:spcPct val="80000"/>
              </a:lnSpc>
              <a:spcBef>
                <a:spcPts val="0"/>
              </a:spcBef>
              <a:buFont typeface="Arial" charset="0"/>
              <a:buNone/>
              <a:defRPr/>
            </a:pPr>
            <a:endParaRPr lang="en-GB" sz="2800" b="1" dirty="0" smtClean="0"/>
          </a:p>
          <a:p>
            <a:pPr marL="0" indent="0" algn="ctr" eaLnBrk="1" hangingPunct="1">
              <a:lnSpc>
                <a:spcPct val="80000"/>
              </a:lnSpc>
              <a:spcBef>
                <a:spcPts val="0"/>
              </a:spcBef>
              <a:buFont typeface="Arial" charset="0"/>
              <a:buNone/>
              <a:defRPr/>
            </a:pPr>
            <a:r>
              <a:rPr lang="en-GB" sz="2800" dirty="0" smtClean="0"/>
              <a:t>Dort </a:t>
            </a:r>
            <a:r>
              <a:rPr lang="en-GB" sz="2800" dirty="0" err="1" smtClean="0"/>
              <a:t>wurde</a:t>
            </a:r>
            <a:r>
              <a:rPr lang="en-GB" sz="2800" dirty="0" smtClean="0"/>
              <a:t> </a:t>
            </a:r>
            <a:br>
              <a:rPr lang="en-GB" sz="2800" dirty="0" smtClean="0"/>
            </a:br>
            <a:r>
              <a:rPr lang="en-GB" sz="2800" dirty="0" smtClean="0"/>
              <a:t> 1986 </a:t>
            </a:r>
            <a:br>
              <a:rPr lang="en-GB" sz="2800" dirty="0" smtClean="0"/>
            </a:br>
            <a:r>
              <a:rPr lang="en-GB" sz="2800" dirty="0" smtClean="0"/>
              <a:t>das </a:t>
            </a:r>
            <a:r>
              <a:rPr lang="en-GB" sz="2800" dirty="0" err="1" smtClean="0"/>
              <a:t>Bekenntnis</a:t>
            </a:r>
            <a:endParaRPr lang="en-GB" sz="2800" dirty="0" smtClean="0"/>
          </a:p>
          <a:p>
            <a:pPr marL="0" indent="0" algn="ctr" eaLnBrk="1" hangingPunct="1">
              <a:lnSpc>
                <a:spcPct val="80000"/>
              </a:lnSpc>
              <a:spcBef>
                <a:spcPts val="0"/>
              </a:spcBef>
              <a:buFont typeface="Arial" charset="0"/>
              <a:buNone/>
              <a:defRPr/>
            </a:pPr>
            <a:r>
              <a:rPr lang="en-GB" sz="2800" dirty="0" smtClean="0"/>
              <a:t>auf der Synode der “Dutch Reformed Mission Church” </a:t>
            </a:r>
            <a:br>
              <a:rPr lang="en-GB" sz="2800" dirty="0" smtClean="0"/>
            </a:br>
            <a:r>
              <a:rPr lang="en-GB" sz="2800" dirty="0" err="1" smtClean="0"/>
              <a:t>angenommen</a:t>
            </a:r>
            <a:r>
              <a:rPr lang="en-GB" sz="2800" dirty="0" smtClean="0"/>
              <a:t>.</a:t>
            </a:r>
          </a:p>
        </p:txBody>
      </p:sp>
      <p:sp>
        <p:nvSpPr>
          <p:cNvPr id="8"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pic>
        <p:nvPicPr>
          <p:cNvPr id="3077" name="Picture 4" descr="C:\Users\10boekem\Documents\1_Ökumene und Mission\Kammer Weltmission Ökumene\Belhar-Prozess\Materialien\Fotos\IMG-20190515-WA0002.jpg"/>
          <p:cNvPicPr>
            <a:picLocks noChangeAspect="1" noChangeArrowheads="1"/>
          </p:cNvPicPr>
          <p:nvPr/>
        </p:nvPicPr>
        <p:blipFill>
          <a:blip r:embed="rId3" cstate="print"/>
          <a:srcRect/>
          <a:stretch>
            <a:fillRect/>
          </a:stretch>
        </p:blipFill>
        <p:spPr bwMode="auto">
          <a:xfrm>
            <a:off x="3276600" y="1905000"/>
            <a:ext cx="5486400"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p:txBody>
          <a:bodyPr/>
          <a:lstStyle/>
          <a:p>
            <a:pPr eaLnBrk="1" hangingPunct="1"/>
            <a:r>
              <a:rPr lang="de-DE" sz="4000" smtClean="0"/>
              <a:t>Wie war es dazu gekommen?</a:t>
            </a:r>
            <a:br>
              <a:rPr lang="de-DE" sz="4000" smtClean="0"/>
            </a:br>
            <a:endParaRPr lang="de-DE" sz="4000" smtClean="0"/>
          </a:p>
        </p:txBody>
      </p:sp>
      <p:sp>
        <p:nvSpPr>
          <p:cNvPr id="3" name="Content Placeholder 2"/>
          <p:cNvSpPr>
            <a:spLocks noGrp="1"/>
          </p:cNvSpPr>
          <p:nvPr>
            <p:ph idx="4294967295"/>
          </p:nvPr>
        </p:nvSpPr>
        <p:spPr>
          <a:xfrm>
            <a:off x="5181600" y="1143000"/>
            <a:ext cx="3429000" cy="4983163"/>
          </a:xfrm>
        </p:spPr>
        <p:txBody>
          <a:bodyPr/>
          <a:lstStyle/>
          <a:p>
            <a:pPr algn="ctr" eaLnBrk="1" hangingPunct="1">
              <a:lnSpc>
                <a:spcPct val="80000"/>
              </a:lnSpc>
              <a:buFont typeface="Arial" charset="0"/>
              <a:buNone/>
            </a:pPr>
            <a:r>
              <a:rPr lang="en-GB" sz="2400" b="1" smtClean="0"/>
              <a:t>Historischer Hintergrund</a:t>
            </a:r>
            <a:r>
              <a:rPr lang="en-GB" sz="2400" smtClean="0"/>
              <a:t>: </a:t>
            </a:r>
          </a:p>
          <a:p>
            <a:pPr algn="ctr" eaLnBrk="1" hangingPunct="1">
              <a:lnSpc>
                <a:spcPct val="80000"/>
              </a:lnSpc>
              <a:buFont typeface="Arial" charset="0"/>
              <a:buNone/>
            </a:pPr>
            <a:r>
              <a:rPr lang="en-GB" sz="2400" smtClean="0"/>
              <a:t>Südafrika zur Zeit der Apartheid, </a:t>
            </a:r>
          </a:p>
          <a:p>
            <a:pPr algn="ctr" eaLnBrk="1" hangingPunct="1">
              <a:lnSpc>
                <a:spcPct val="80000"/>
              </a:lnSpc>
              <a:buFont typeface="Arial" charset="0"/>
              <a:buNone/>
            </a:pPr>
            <a:r>
              <a:rPr lang="en-GB" sz="2400" smtClean="0"/>
              <a:t>der gesetzlich verankerten Rassentrennung</a:t>
            </a:r>
          </a:p>
          <a:p>
            <a:pPr algn="ctr" eaLnBrk="1" hangingPunct="1">
              <a:lnSpc>
                <a:spcPct val="80000"/>
              </a:lnSpc>
              <a:buFont typeface="Arial" charset="0"/>
              <a:buNone/>
            </a:pPr>
            <a:endParaRPr lang="en-GB" sz="2400" smtClean="0"/>
          </a:p>
          <a:p>
            <a:pPr algn="ctr" eaLnBrk="1" hangingPunct="1">
              <a:lnSpc>
                <a:spcPct val="80000"/>
              </a:lnSpc>
              <a:buFont typeface="Arial" charset="0"/>
              <a:buNone/>
            </a:pPr>
            <a:r>
              <a:rPr lang="en-GB" sz="2400" smtClean="0"/>
              <a:t>Eine “weiße” Minderheit dominiert und unterdrückt die “nicht-weiße” Mehrheit der Bevölkerung, auch mit Waffengewalt</a:t>
            </a:r>
          </a:p>
          <a:p>
            <a:pPr algn="ctr" eaLnBrk="1" hangingPunct="1">
              <a:lnSpc>
                <a:spcPct val="80000"/>
              </a:lnSpc>
              <a:buFont typeface="Arial" charset="0"/>
              <a:buNone/>
            </a:pPr>
            <a:endParaRPr lang="en-GB" sz="2800" i="1" smtClean="0"/>
          </a:p>
        </p:txBody>
      </p:sp>
      <p:sp>
        <p:nvSpPr>
          <p:cNvPr id="7"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sp>
        <p:nvSpPr>
          <p:cNvPr id="4102" name="Text Box 6"/>
          <p:cNvSpPr txBox="1">
            <a:spLocks noChangeArrowheads="1"/>
          </p:cNvSpPr>
          <p:nvPr/>
        </p:nvSpPr>
        <p:spPr bwMode="auto">
          <a:xfrm>
            <a:off x="838200" y="5791200"/>
            <a:ext cx="3359150" cy="366713"/>
          </a:xfrm>
          <a:prstGeom prst="rect">
            <a:avLst/>
          </a:prstGeom>
          <a:noFill/>
          <a:ln w="9525">
            <a:noFill/>
            <a:miter lim="800000"/>
            <a:headEnd/>
            <a:tailEnd/>
          </a:ln>
        </p:spPr>
        <p:txBody>
          <a:bodyPr wrap="none">
            <a:spAutoFit/>
          </a:bodyPr>
          <a:lstStyle/>
          <a:p>
            <a:r>
              <a:rPr lang="de-DE"/>
              <a:t>Schüleraufstände Soweto 1976</a:t>
            </a:r>
          </a:p>
        </p:txBody>
      </p:sp>
      <p:pic>
        <p:nvPicPr>
          <p:cNvPr id="8" name="Grafik 7" descr="Soweto-Foto aus Broschüre.jpg"/>
          <p:cNvPicPr>
            <a:picLocks noChangeAspect="1"/>
          </p:cNvPicPr>
          <p:nvPr/>
        </p:nvPicPr>
        <p:blipFill>
          <a:blip r:embed="rId3" cstate="print"/>
          <a:stretch>
            <a:fillRect/>
          </a:stretch>
        </p:blipFill>
        <p:spPr>
          <a:xfrm>
            <a:off x="304800" y="914400"/>
            <a:ext cx="4393882" cy="48768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r>
              <a:rPr lang="de-DE" sz="4000" smtClean="0"/>
              <a:t>Die besondere Herausforderung für die reformierten Kirchen:</a:t>
            </a:r>
          </a:p>
        </p:txBody>
      </p:sp>
      <p:sp>
        <p:nvSpPr>
          <p:cNvPr id="23555" name="Rectangle 3"/>
          <p:cNvSpPr>
            <a:spLocks noGrp="1"/>
          </p:cNvSpPr>
          <p:nvPr>
            <p:ph type="body" idx="1"/>
          </p:nvPr>
        </p:nvSpPr>
        <p:spPr>
          <a:xfrm>
            <a:off x="457200" y="1524000"/>
            <a:ext cx="8229600" cy="4602163"/>
          </a:xfrm>
        </p:spPr>
        <p:txBody>
          <a:bodyPr/>
          <a:lstStyle/>
          <a:p>
            <a:pPr marL="0" indent="0">
              <a:buFont typeface="Arial" charset="0"/>
              <a:buNone/>
              <a:defRPr/>
            </a:pPr>
            <a:r>
              <a:rPr lang="de-DE" sz="2400" dirty="0" smtClean="0"/>
              <a:t>Die Rassentrennung wurde durch </a:t>
            </a:r>
            <a:br>
              <a:rPr lang="de-DE" sz="2400" dirty="0" smtClean="0"/>
            </a:br>
            <a:r>
              <a:rPr lang="de-DE" sz="2400" dirty="0" smtClean="0"/>
              <a:t>die „weiße“ </a:t>
            </a:r>
            <a:br>
              <a:rPr lang="de-DE" sz="2400" dirty="0" smtClean="0"/>
            </a:br>
            <a:r>
              <a:rPr lang="de-DE" sz="2400" dirty="0" smtClean="0"/>
              <a:t>Niederländisch Reformierte Kirche </a:t>
            </a:r>
            <a:br>
              <a:rPr lang="de-DE" sz="2400" dirty="0" smtClean="0"/>
            </a:br>
            <a:r>
              <a:rPr lang="de-DE" sz="2400" dirty="0" smtClean="0"/>
              <a:t>biblisch gerechtfertigt.</a:t>
            </a:r>
          </a:p>
          <a:p>
            <a:pPr marL="0" indent="0">
              <a:buFont typeface="Arial" charset="0"/>
              <a:buNone/>
              <a:defRPr/>
            </a:pPr>
            <a:endParaRPr lang="de-DE" sz="2400" dirty="0" smtClean="0"/>
          </a:p>
          <a:p>
            <a:pPr>
              <a:buFont typeface="Arial" charset="0"/>
              <a:buNone/>
              <a:defRPr/>
            </a:pPr>
            <a:endParaRPr lang="de-DE" sz="2400" b="1" dirty="0" smtClean="0"/>
          </a:p>
          <a:p>
            <a:pPr>
              <a:buFont typeface="Arial" charset="0"/>
              <a:buNone/>
              <a:defRPr/>
            </a:pPr>
            <a:r>
              <a:rPr lang="de-DE" sz="2400" b="1" dirty="0" smtClean="0"/>
              <a:t>Sie baute vier nach Hautfarben getrennte Kirchen auf:</a:t>
            </a:r>
          </a:p>
          <a:p>
            <a:pPr>
              <a:buFont typeface="Arial" charset="0"/>
              <a:buNone/>
              <a:defRPr/>
            </a:pPr>
            <a:r>
              <a:rPr lang="de-DE" sz="2400" dirty="0" smtClean="0"/>
              <a:t>„weiße“ Kirche (</a:t>
            </a:r>
            <a:r>
              <a:rPr lang="de-DE" sz="2400" dirty="0" err="1" smtClean="0"/>
              <a:t>Dutch</a:t>
            </a:r>
            <a:r>
              <a:rPr lang="de-DE" sz="2400" dirty="0" smtClean="0"/>
              <a:t> Reformed Church, DRC)</a:t>
            </a:r>
          </a:p>
          <a:p>
            <a:pPr>
              <a:buFont typeface="Arial" charset="0"/>
              <a:buNone/>
              <a:defRPr/>
            </a:pPr>
            <a:r>
              <a:rPr lang="de-DE" sz="2400" dirty="0" smtClean="0"/>
              <a:t>„indische“ Kirche (Reformed Church in </a:t>
            </a:r>
            <a:r>
              <a:rPr lang="de-DE" sz="2400" dirty="0" err="1" smtClean="0"/>
              <a:t>Africa</a:t>
            </a:r>
            <a:r>
              <a:rPr lang="de-DE" sz="2400" dirty="0" smtClean="0"/>
              <a:t>, RCA)</a:t>
            </a:r>
          </a:p>
          <a:p>
            <a:pPr>
              <a:buFont typeface="Arial" charset="0"/>
              <a:buNone/>
              <a:defRPr/>
            </a:pPr>
            <a:r>
              <a:rPr lang="de-DE" sz="2400" dirty="0" smtClean="0"/>
              <a:t>„farbige“ Kirche (</a:t>
            </a:r>
            <a:r>
              <a:rPr lang="de-DE" sz="2400" dirty="0" err="1" smtClean="0"/>
              <a:t>Dutch</a:t>
            </a:r>
            <a:r>
              <a:rPr lang="de-DE" sz="2400" dirty="0" smtClean="0"/>
              <a:t> Reformed Mission Church, DRMC)</a:t>
            </a:r>
          </a:p>
          <a:p>
            <a:pPr>
              <a:buFont typeface="Arial" charset="0"/>
              <a:buNone/>
              <a:defRPr/>
            </a:pPr>
            <a:r>
              <a:rPr lang="de-DE" sz="2400" dirty="0" smtClean="0"/>
              <a:t>„schwarze“ Kirche (</a:t>
            </a:r>
            <a:r>
              <a:rPr lang="de-DE" sz="2400" dirty="0" err="1" smtClean="0"/>
              <a:t>Dutch</a:t>
            </a:r>
            <a:r>
              <a:rPr lang="de-DE" sz="2400" dirty="0" smtClean="0"/>
              <a:t> Reformed Church in </a:t>
            </a:r>
            <a:r>
              <a:rPr lang="de-DE" sz="2400" dirty="0" err="1" smtClean="0"/>
              <a:t>Africa</a:t>
            </a:r>
            <a:r>
              <a:rPr lang="de-DE" sz="2400" dirty="0" smtClean="0"/>
              <a:t>, DRCA)</a:t>
            </a:r>
          </a:p>
        </p:txBody>
      </p:sp>
      <p:sp>
        <p:nvSpPr>
          <p:cNvPr id="8"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pic>
        <p:nvPicPr>
          <p:cNvPr id="5125" name="Picture 4"/>
          <p:cNvPicPr>
            <a:picLocks noChangeAspect="1" noChangeArrowheads="1"/>
          </p:cNvPicPr>
          <p:nvPr/>
        </p:nvPicPr>
        <p:blipFill>
          <a:blip r:embed="rId2" cstate="print"/>
          <a:srcRect/>
          <a:stretch>
            <a:fillRect/>
          </a:stretch>
        </p:blipFill>
        <p:spPr bwMode="auto">
          <a:xfrm>
            <a:off x="5486400" y="1524000"/>
            <a:ext cx="3048000" cy="2266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anim calcmode="lin" valueType="num">
                                      <p:cBhvr additive="base">
                                        <p:cTn id="13"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anim calcmode="lin" valueType="num">
                                      <p:cBhvr additive="base">
                                        <p:cTn id="17"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555">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555">
                                            <p:txEl>
                                              <p:pRg st="5" end="5"/>
                                            </p:txEl>
                                          </p:spTgt>
                                        </p:tgtEl>
                                        <p:attrNameLst>
                                          <p:attrName>style.visibility</p:attrName>
                                        </p:attrNameLst>
                                      </p:cBhvr>
                                      <p:to>
                                        <p:strVal val="visible"/>
                                      </p:to>
                                    </p:set>
                                    <p:anim calcmode="lin" valueType="num">
                                      <p:cBhvr additive="base">
                                        <p:cTn id="21"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555">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555">
                                            <p:txEl>
                                              <p:pRg st="6" end="6"/>
                                            </p:txEl>
                                          </p:spTgt>
                                        </p:tgtEl>
                                        <p:attrNameLst>
                                          <p:attrName>style.visibility</p:attrName>
                                        </p:attrNameLst>
                                      </p:cBhvr>
                                      <p:to>
                                        <p:strVal val="visible"/>
                                      </p:to>
                                    </p:set>
                                    <p:anim calcmode="lin" valueType="num">
                                      <p:cBhvr additive="base">
                                        <p:cTn id="25"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3555">
                                            <p:txEl>
                                              <p:pRg st="7" end="7"/>
                                            </p:txEl>
                                          </p:spTgt>
                                        </p:tgtEl>
                                        <p:attrNameLst>
                                          <p:attrName>style.visibility</p:attrName>
                                        </p:attrNameLst>
                                      </p:cBhvr>
                                      <p:to>
                                        <p:strVal val="visible"/>
                                      </p:to>
                                    </p:set>
                                    <p:anim calcmode="lin" valueType="num">
                                      <p:cBhvr additive="base">
                                        <p:cTn id="29" dur="5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55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304800" y="274638"/>
            <a:ext cx="8534400" cy="1143000"/>
          </a:xfrm>
        </p:spPr>
        <p:txBody>
          <a:bodyPr/>
          <a:lstStyle/>
          <a:p>
            <a:r>
              <a:rPr lang="de-DE" sz="4000" smtClean="0"/>
              <a:t>Kirchlicher und theologischer Widerstand</a:t>
            </a:r>
          </a:p>
        </p:txBody>
      </p:sp>
      <p:sp>
        <p:nvSpPr>
          <p:cNvPr id="24579" name="Rectangle 3"/>
          <p:cNvSpPr>
            <a:spLocks noGrp="1"/>
          </p:cNvSpPr>
          <p:nvPr>
            <p:ph type="body" idx="1"/>
          </p:nvPr>
        </p:nvSpPr>
        <p:spPr>
          <a:xfrm>
            <a:off x="457200" y="1905000"/>
            <a:ext cx="8229600" cy="4221163"/>
          </a:xfrm>
        </p:spPr>
        <p:txBody>
          <a:bodyPr/>
          <a:lstStyle/>
          <a:p>
            <a:pPr marL="0" indent="0">
              <a:buFont typeface="Arial" charset="0"/>
              <a:buNone/>
              <a:defRPr/>
            </a:pPr>
            <a:r>
              <a:rPr lang="de-DE" sz="2400" b="1" dirty="0" smtClean="0"/>
              <a:t>Innerhalb Südafrikas: </a:t>
            </a:r>
            <a:r>
              <a:rPr lang="de-DE" sz="2400" dirty="0" smtClean="0"/>
              <a:t/>
            </a:r>
            <a:br>
              <a:rPr lang="de-DE" sz="2400" dirty="0" smtClean="0"/>
            </a:br>
            <a:r>
              <a:rPr lang="de-DE" sz="2400" dirty="0" smtClean="0"/>
              <a:t>im „Bekennenden Kreis“, </a:t>
            </a:r>
            <a:br>
              <a:rPr lang="de-DE" sz="2400" dirty="0" smtClean="0"/>
            </a:br>
            <a:r>
              <a:rPr lang="de-DE" sz="2400" dirty="0" smtClean="0"/>
              <a:t>inspiriert durch die „Bekennende Kirche“</a:t>
            </a:r>
          </a:p>
          <a:p>
            <a:pPr marL="0" indent="0">
              <a:buFont typeface="Arial" charset="0"/>
              <a:buNone/>
              <a:defRPr/>
            </a:pPr>
            <a:endParaRPr lang="de-DE" sz="2400" dirty="0" smtClean="0"/>
          </a:p>
          <a:p>
            <a:pPr marL="0" indent="0">
              <a:buFont typeface="Arial" charset="0"/>
              <a:buNone/>
              <a:defRPr/>
            </a:pPr>
            <a:r>
              <a:rPr lang="de-DE" sz="2400" b="1" dirty="0" smtClean="0"/>
              <a:t>Weltweit: </a:t>
            </a:r>
          </a:p>
          <a:p>
            <a:pPr marL="0" indent="0">
              <a:buFont typeface="Arial" charset="0"/>
              <a:buNone/>
              <a:defRPr/>
            </a:pPr>
            <a:r>
              <a:rPr lang="de-DE" sz="2400" dirty="0" smtClean="0"/>
              <a:t>Im Lutherischen Weltbund (1977) </a:t>
            </a:r>
          </a:p>
          <a:p>
            <a:pPr marL="0" indent="0">
              <a:buFont typeface="Arial" charset="0"/>
              <a:buNone/>
              <a:defRPr/>
            </a:pPr>
            <a:r>
              <a:rPr lang="de-DE" sz="2400" dirty="0" smtClean="0"/>
              <a:t>Im Reformierten Weltbund (1982)</a:t>
            </a:r>
          </a:p>
          <a:p>
            <a:pPr marL="0" indent="0">
              <a:buFont typeface="Arial" charset="0"/>
              <a:buNone/>
              <a:defRPr/>
            </a:pPr>
            <a:r>
              <a:rPr lang="de-DE" sz="2400" dirty="0" smtClean="0"/>
              <a:t>Die Stellung zur Apartheid wird zur Bekenntnisfrage erklärt. </a:t>
            </a:r>
            <a:br>
              <a:rPr lang="de-DE" sz="2400" dirty="0" smtClean="0"/>
            </a:br>
            <a:r>
              <a:rPr lang="de-DE" sz="2400" dirty="0" smtClean="0"/>
              <a:t>(„Status </a:t>
            </a:r>
            <a:r>
              <a:rPr lang="de-DE" sz="2400" dirty="0" err="1" smtClean="0"/>
              <a:t>confessionis</a:t>
            </a:r>
            <a:r>
              <a:rPr lang="de-DE" sz="2400" dirty="0" smtClean="0"/>
              <a:t>“)</a:t>
            </a:r>
          </a:p>
          <a:p>
            <a:pPr>
              <a:buFont typeface="Arial" charset="0"/>
              <a:buNone/>
              <a:defRPr/>
            </a:pPr>
            <a:endParaRPr lang="de-DE" dirty="0" smtClean="0"/>
          </a:p>
        </p:txBody>
      </p:sp>
      <p:sp>
        <p:nvSpPr>
          <p:cNvPr id="8"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 calcmode="lin" valueType="num">
                                      <p:cBhvr additive="base">
                                        <p:cTn id="13"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 calcmode="lin" valueType="num">
                                      <p:cBhvr additive="base">
                                        <p:cTn id="17"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57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579">
                                            <p:txEl>
                                              <p:pRg st="4" end="4"/>
                                            </p:txEl>
                                          </p:spTgt>
                                        </p:tgtEl>
                                        <p:attrNameLst>
                                          <p:attrName>style.visibility</p:attrName>
                                        </p:attrNameLst>
                                      </p:cBhvr>
                                      <p:to>
                                        <p:strVal val="visible"/>
                                      </p:to>
                                    </p:set>
                                    <p:anim calcmode="lin" valueType="num">
                                      <p:cBhvr additive="base">
                                        <p:cTn id="21"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579">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4579">
                                            <p:txEl>
                                              <p:pRg st="5" end="5"/>
                                            </p:txEl>
                                          </p:spTgt>
                                        </p:tgtEl>
                                        <p:attrNameLst>
                                          <p:attrName>style.visibility</p:attrName>
                                        </p:attrNameLst>
                                      </p:cBhvr>
                                      <p:to>
                                        <p:strVal val="visible"/>
                                      </p:to>
                                    </p:set>
                                    <p:anim calcmode="lin" valueType="num">
                                      <p:cBhvr additive="base">
                                        <p:cTn id="25"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de-DE" sz="4000" smtClean="0"/>
              <a:t>Zeit für ein neues Bekenntnis in Südafrika</a:t>
            </a:r>
          </a:p>
        </p:txBody>
      </p:sp>
      <p:sp>
        <p:nvSpPr>
          <p:cNvPr id="25603" name="Rectangle 3"/>
          <p:cNvSpPr>
            <a:spLocks noGrp="1"/>
          </p:cNvSpPr>
          <p:nvPr>
            <p:ph type="body" idx="1"/>
          </p:nvPr>
        </p:nvSpPr>
        <p:spPr/>
        <p:txBody>
          <a:bodyPr/>
          <a:lstStyle/>
          <a:p>
            <a:pPr marL="0" indent="0" algn="ctr">
              <a:buFont typeface="Arial" charset="0"/>
              <a:buNone/>
              <a:defRPr/>
            </a:pPr>
            <a:endParaRPr lang="de-DE" sz="2400" dirty="0" smtClean="0"/>
          </a:p>
          <a:p>
            <a:pPr marL="0" indent="0" algn="ctr">
              <a:buFont typeface="Arial" charset="0"/>
              <a:buNone/>
              <a:defRPr/>
            </a:pPr>
            <a:r>
              <a:rPr lang="de-DE" sz="2400" dirty="0" smtClean="0"/>
              <a:t>Wenn der „Status </a:t>
            </a:r>
            <a:r>
              <a:rPr lang="de-DE" sz="2400" dirty="0" err="1" smtClean="0"/>
              <a:t>Confessionis</a:t>
            </a:r>
            <a:r>
              <a:rPr lang="de-DE" sz="2400" dirty="0" smtClean="0"/>
              <a:t>“ beschreibt, </a:t>
            </a:r>
            <a:br>
              <a:rPr lang="de-DE" sz="2400" dirty="0" smtClean="0"/>
            </a:br>
            <a:r>
              <a:rPr lang="de-DE" sz="2400" dirty="0" smtClean="0"/>
              <a:t>was wir ablehnen (Apartheid als Irrlehre), </a:t>
            </a:r>
            <a:br>
              <a:rPr lang="de-DE" sz="2400" dirty="0" smtClean="0"/>
            </a:br>
            <a:r>
              <a:rPr lang="de-DE" sz="2400" dirty="0" smtClean="0"/>
              <a:t>was haben wir demgegenüber positiv zu bekennen?</a:t>
            </a:r>
          </a:p>
          <a:p>
            <a:pPr marL="0" indent="0" algn="ctr">
              <a:buFont typeface="Arial" charset="0"/>
              <a:buNone/>
              <a:defRPr/>
            </a:pPr>
            <a:endParaRPr lang="de-DE" sz="2400" dirty="0" smtClean="0"/>
          </a:p>
          <a:p>
            <a:pPr marL="0" indent="0" algn="ctr">
              <a:buFont typeface="Arial" charset="0"/>
              <a:buNone/>
              <a:defRPr/>
            </a:pPr>
            <a:r>
              <a:rPr lang="de-DE" sz="2400" dirty="0" smtClean="0"/>
              <a:t>Den Ruf zu </a:t>
            </a:r>
            <a:br>
              <a:rPr lang="de-DE" sz="2400" dirty="0" smtClean="0"/>
            </a:br>
            <a:r>
              <a:rPr lang="de-DE" sz="2400" b="1" dirty="0" smtClean="0">
                <a:solidFill>
                  <a:schemeClr val="accent6">
                    <a:lumMod val="50000"/>
                  </a:schemeClr>
                </a:solidFill>
              </a:rPr>
              <a:t>Einheit, </a:t>
            </a:r>
            <a:br>
              <a:rPr lang="de-DE" sz="2400" b="1" dirty="0" smtClean="0">
                <a:solidFill>
                  <a:schemeClr val="accent6">
                    <a:lumMod val="50000"/>
                  </a:schemeClr>
                </a:solidFill>
              </a:rPr>
            </a:br>
            <a:r>
              <a:rPr lang="de-DE" sz="2400" b="1" dirty="0" smtClean="0">
                <a:solidFill>
                  <a:schemeClr val="accent6">
                    <a:lumMod val="50000"/>
                  </a:schemeClr>
                </a:solidFill>
              </a:rPr>
              <a:t>Versöhnung </a:t>
            </a:r>
            <a:br>
              <a:rPr lang="de-DE" sz="2400" b="1" dirty="0" smtClean="0">
                <a:solidFill>
                  <a:schemeClr val="accent6">
                    <a:lumMod val="50000"/>
                  </a:schemeClr>
                </a:solidFill>
              </a:rPr>
            </a:br>
            <a:r>
              <a:rPr lang="de-DE" sz="2400" b="1" dirty="0" smtClean="0">
                <a:solidFill>
                  <a:schemeClr val="accent6">
                    <a:lumMod val="50000"/>
                  </a:schemeClr>
                </a:solidFill>
              </a:rPr>
              <a:t>und Gerechtigkeit </a:t>
            </a:r>
            <a:r>
              <a:rPr lang="de-DE" sz="2400" dirty="0" smtClean="0"/>
              <a:t/>
            </a:r>
            <a:br>
              <a:rPr lang="de-DE" sz="2400" dirty="0" smtClean="0"/>
            </a:br>
            <a:r>
              <a:rPr lang="de-DE" sz="2400" dirty="0" smtClean="0"/>
              <a:t>im Gehorsam gegenüber Christus</a:t>
            </a:r>
          </a:p>
          <a:p>
            <a:pPr marL="0" indent="0" algn="ctr">
              <a:buFont typeface="Arial" charset="0"/>
              <a:buNone/>
              <a:defRPr/>
            </a:pPr>
            <a:endParaRPr lang="de-DE" dirty="0" smtClean="0"/>
          </a:p>
          <a:p>
            <a:pPr marL="0" indent="0">
              <a:buFont typeface="Arial" charset="0"/>
              <a:buNone/>
              <a:defRPr/>
            </a:pPr>
            <a:endParaRPr lang="de-DE" dirty="0" smtClean="0"/>
          </a:p>
        </p:txBody>
      </p:sp>
      <p:sp>
        <p:nvSpPr>
          <p:cNvPr id="8"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 calcmode="lin" valueType="num">
                                      <p:cBhvr additive="base">
                                        <p:cTn id="7"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anim calcmode="lin" valueType="num">
                                      <p:cBhvr additive="base">
                                        <p:cTn id="13"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457200" y="274638"/>
            <a:ext cx="8229600" cy="715962"/>
          </a:xfrm>
        </p:spPr>
        <p:txBody>
          <a:bodyPr/>
          <a:lstStyle/>
          <a:p>
            <a:r>
              <a:rPr lang="de-DE" sz="4000" smtClean="0"/>
              <a:t>Der Prozess</a:t>
            </a:r>
          </a:p>
        </p:txBody>
      </p:sp>
      <p:sp>
        <p:nvSpPr>
          <p:cNvPr id="26627" name="Rectangle 3"/>
          <p:cNvSpPr>
            <a:spLocks noGrp="1"/>
          </p:cNvSpPr>
          <p:nvPr>
            <p:ph type="body" idx="1"/>
          </p:nvPr>
        </p:nvSpPr>
        <p:spPr>
          <a:xfrm>
            <a:off x="457200" y="1066800"/>
            <a:ext cx="8229600" cy="5059363"/>
          </a:xfrm>
        </p:spPr>
        <p:txBody>
          <a:bodyPr/>
          <a:lstStyle/>
          <a:p>
            <a:pPr marL="0" indent="0">
              <a:lnSpc>
                <a:spcPct val="90000"/>
              </a:lnSpc>
              <a:spcBef>
                <a:spcPts val="0"/>
              </a:spcBef>
              <a:spcAft>
                <a:spcPts val="1600"/>
              </a:spcAft>
              <a:buFont typeface="Arial" charset="0"/>
              <a:buNone/>
              <a:defRPr/>
            </a:pPr>
            <a:r>
              <a:rPr lang="de-DE" sz="2400" dirty="0" smtClean="0"/>
              <a:t>Die damalige „farbige“ Kirche entwirft 1982 ein Bekenntnis und einen Begleitbrief:</a:t>
            </a:r>
          </a:p>
          <a:p>
            <a:pPr marL="0" indent="0">
              <a:lnSpc>
                <a:spcPct val="90000"/>
              </a:lnSpc>
              <a:spcBef>
                <a:spcPts val="0"/>
              </a:spcBef>
              <a:spcAft>
                <a:spcPts val="1600"/>
              </a:spcAft>
              <a:buFont typeface="Arial" charset="0"/>
              <a:buNone/>
              <a:defRPr/>
            </a:pPr>
            <a:r>
              <a:rPr lang="de-DE" b="1" i="1" dirty="0" smtClean="0">
                <a:solidFill>
                  <a:schemeClr val="accent6">
                    <a:lumMod val="50000"/>
                  </a:schemeClr>
                </a:solidFill>
                <a:sym typeface="ZapfDingbats"/>
              </a:rPr>
              <a:t> </a:t>
            </a:r>
            <a:r>
              <a:rPr lang="de-DE" sz="2000" b="1" i="1" dirty="0" smtClean="0">
                <a:solidFill>
                  <a:schemeClr val="accent6">
                    <a:lumMod val="50000"/>
                  </a:schemeClr>
                </a:solidFill>
              </a:rPr>
              <a:t>Situation</a:t>
            </a:r>
            <a:r>
              <a:rPr lang="de-DE" sz="2000" i="1" dirty="0" smtClean="0">
                <a:solidFill>
                  <a:schemeClr val="accent6">
                    <a:lumMod val="50000"/>
                  </a:schemeClr>
                </a:solidFill>
              </a:rPr>
              <a:t>:  Die Wahrheit des Evangeliums steht auf dem Spiel</a:t>
            </a:r>
            <a:br>
              <a:rPr lang="de-DE" sz="2000" i="1" dirty="0" smtClean="0">
                <a:solidFill>
                  <a:schemeClr val="accent6">
                    <a:lumMod val="50000"/>
                  </a:schemeClr>
                </a:solidFill>
              </a:rPr>
            </a:br>
            <a:r>
              <a:rPr lang="de-DE" b="1" i="1" dirty="0" smtClean="0">
                <a:solidFill>
                  <a:schemeClr val="accent6">
                    <a:lumMod val="50000"/>
                  </a:schemeClr>
                </a:solidFill>
                <a:sym typeface="ZapfDingbats"/>
              </a:rPr>
              <a:t> </a:t>
            </a:r>
            <a:r>
              <a:rPr lang="de-DE" sz="2000" b="1" i="1" dirty="0" smtClean="0">
                <a:solidFill>
                  <a:schemeClr val="accent6">
                    <a:lumMod val="50000"/>
                  </a:schemeClr>
                </a:solidFill>
              </a:rPr>
              <a:t>Autorität</a:t>
            </a:r>
            <a:r>
              <a:rPr lang="de-DE" sz="2000" i="1" dirty="0" smtClean="0">
                <a:solidFill>
                  <a:schemeClr val="accent6">
                    <a:lumMod val="50000"/>
                  </a:schemeClr>
                </a:solidFill>
              </a:rPr>
              <a:t>:  Berufung auf das Wort Gottes</a:t>
            </a:r>
            <a:br>
              <a:rPr lang="de-DE" sz="2000" i="1" dirty="0" smtClean="0">
                <a:solidFill>
                  <a:schemeClr val="accent6">
                    <a:lumMod val="50000"/>
                  </a:schemeClr>
                </a:solidFill>
              </a:rPr>
            </a:br>
            <a:r>
              <a:rPr lang="de-DE" b="1" i="1" dirty="0" smtClean="0">
                <a:solidFill>
                  <a:schemeClr val="accent6">
                    <a:lumMod val="50000"/>
                  </a:schemeClr>
                </a:solidFill>
                <a:sym typeface="ZapfDingbats"/>
              </a:rPr>
              <a:t> </a:t>
            </a:r>
            <a:r>
              <a:rPr lang="de-DE" sz="2000" b="1" i="1" dirty="0" smtClean="0">
                <a:solidFill>
                  <a:schemeClr val="accent6">
                    <a:lumMod val="50000"/>
                  </a:schemeClr>
                </a:solidFill>
              </a:rPr>
              <a:t>Absicht</a:t>
            </a:r>
            <a:r>
              <a:rPr lang="de-DE" sz="2000" i="1" dirty="0" smtClean="0">
                <a:solidFill>
                  <a:schemeClr val="accent6">
                    <a:lumMod val="50000"/>
                  </a:schemeClr>
                </a:solidFill>
              </a:rPr>
              <a:t>:     Nicht gegen Menschen, sondern gegen eine bestimmte Lehre</a:t>
            </a:r>
          </a:p>
          <a:p>
            <a:pPr marL="0" indent="0">
              <a:lnSpc>
                <a:spcPct val="90000"/>
              </a:lnSpc>
              <a:spcBef>
                <a:spcPts val="0"/>
              </a:spcBef>
              <a:spcAft>
                <a:spcPts val="1600"/>
              </a:spcAft>
              <a:buFont typeface="Arial" charset="0"/>
              <a:buNone/>
              <a:defRPr/>
            </a:pPr>
            <a:r>
              <a:rPr lang="de-DE" sz="2400" dirty="0" smtClean="0"/>
              <a:t>Nach vierjähriger Beratung wird 1986 das Bekenntnis angenommen. </a:t>
            </a:r>
          </a:p>
          <a:p>
            <a:pPr marL="0" indent="0">
              <a:lnSpc>
                <a:spcPct val="90000"/>
              </a:lnSpc>
              <a:spcBef>
                <a:spcPts val="0"/>
              </a:spcBef>
              <a:spcAft>
                <a:spcPts val="1600"/>
              </a:spcAft>
              <a:buFont typeface="Arial" charset="0"/>
              <a:buNone/>
              <a:defRPr/>
            </a:pPr>
            <a:r>
              <a:rPr lang="de-DE" sz="2400" dirty="0" smtClean="0"/>
              <a:t>Kurz darauf nimmt es die damalige „schwarze“ Kirche an.</a:t>
            </a:r>
          </a:p>
          <a:p>
            <a:pPr marL="0" indent="0">
              <a:lnSpc>
                <a:spcPct val="90000"/>
              </a:lnSpc>
              <a:spcBef>
                <a:spcPts val="0"/>
              </a:spcBef>
              <a:spcAft>
                <a:spcPts val="1600"/>
              </a:spcAft>
              <a:buFont typeface="Arial" charset="0"/>
              <a:buNone/>
              <a:defRPr/>
            </a:pPr>
            <a:r>
              <a:rPr lang="de-DE" sz="2400" dirty="0" smtClean="0"/>
              <a:t>Bei der Vereinigung dieser beiden Kirchen zur „</a:t>
            </a:r>
            <a:r>
              <a:rPr lang="de-DE" sz="2400" dirty="0" err="1" smtClean="0"/>
              <a:t>Uniting</a:t>
            </a:r>
            <a:r>
              <a:rPr lang="de-DE" sz="2400" dirty="0" smtClean="0"/>
              <a:t> Reformed Church in Southern </a:t>
            </a:r>
            <a:r>
              <a:rPr lang="de-DE" sz="2400" dirty="0" err="1" smtClean="0"/>
              <a:t>Africa</a:t>
            </a:r>
            <a:r>
              <a:rPr lang="de-DE" sz="2400" dirty="0" smtClean="0"/>
              <a:t>“ (URCSA) 1994 wird das Belhar Bekenntnis zur gemeinsamen Bekenntnisgrundlage.</a:t>
            </a:r>
          </a:p>
          <a:p>
            <a:pPr>
              <a:lnSpc>
                <a:spcPct val="90000"/>
              </a:lnSpc>
              <a:buFont typeface="Arial" charset="0"/>
              <a:buNone/>
              <a:defRPr/>
            </a:pPr>
            <a:endParaRPr lang="de-DE" sz="2400" dirty="0" smtClean="0"/>
          </a:p>
        </p:txBody>
      </p:sp>
      <p:sp>
        <p:nvSpPr>
          <p:cNvPr id="9"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pPr>
              <a:lnSpc>
                <a:spcPts val="4000"/>
              </a:lnSpc>
            </a:pPr>
            <a:r>
              <a:rPr lang="de-DE" sz="4000" smtClean="0"/>
              <a:t>Inspiriert durch die </a:t>
            </a:r>
            <a:br>
              <a:rPr lang="de-DE" sz="4000" smtClean="0"/>
            </a:br>
            <a:r>
              <a:rPr lang="de-DE" sz="4000" smtClean="0"/>
              <a:t>Barmer Theologische Erklärung</a:t>
            </a:r>
          </a:p>
        </p:txBody>
      </p:sp>
      <p:sp>
        <p:nvSpPr>
          <p:cNvPr id="27651" name="Rectangle 3"/>
          <p:cNvSpPr>
            <a:spLocks noGrp="1"/>
          </p:cNvSpPr>
          <p:nvPr>
            <p:ph type="body" idx="1"/>
          </p:nvPr>
        </p:nvSpPr>
        <p:spPr>
          <a:xfrm>
            <a:off x="457200" y="1447800"/>
            <a:ext cx="5638800" cy="4678363"/>
          </a:xfrm>
        </p:spPr>
        <p:txBody>
          <a:bodyPr/>
          <a:lstStyle/>
          <a:p>
            <a:pPr>
              <a:lnSpc>
                <a:spcPct val="90000"/>
              </a:lnSpc>
            </a:pPr>
            <a:r>
              <a:rPr lang="de-DE" sz="2400" dirty="0" smtClean="0"/>
              <a:t>5 Artikel – 3 Hauptartikel: </a:t>
            </a:r>
            <a:br>
              <a:rPr lang="de-DE" sz="2400" dirty="0" smtClean="0"/>
            </a:br>
            <a:r>
              <a:rPr lang="de-DE" sz="2400" dirty="0" smtClean="0"/>
              <a:t>Einheit, Versöhnung, Gerechtigkeit</a:t>
            </a:r>
          </a:p>
          <a:p>
            <a:pPr>
              <a:lnSpc>
                <a:spcPct val="90000"/>
              </a:lnSpc>
            </a:pPr>
            <a:r>
              <a:rPr lang="de-DE" sz="2400" dirty="0" smtClean="0"/>
              <a:t>Sätze des Bekennens </a:t>
            </a:r>
            <a:br>
              <a:rPr lang="de-DE" sz="2400" dirty="0" smtClean="0"/>
            </a:br>
            <a:r>
              <a:rPr lang="de-DE" sz="2400" dirty="0" smtClean="0"/>
              <a:t>und des Verwerfens </a:t>
            </a:r>
            <a:br>
              <a:rPr lang="de-DE" sz="2400" dirty="0" smtClean="0"/>
            </a:br>
            <a:r>
              <a:rPr lang="de-DE" sz="2400" dirty="0" smtClean="0"/>
              <a:t>    </a:t>
            </a:r>
            <a:r>
              <a:rPr lang="de-DE" sz="2400" i="1" dirty="0" smtClean="0"/>
              <a:t>Wir glauben…</a:t>
            </a:r>
            <a:br>
              <a:rPr lang="de-DE" sz="2400" i="1" dirty="0" smtClean="0"/>
            </a:br>
            <a:r>
              <a:rPr lang="de-DE" sz="2400" i="1" dirty="0" smtClean="0"/>
              <a:t>    Darum verwerfen wir…</a:t>
            </a:r>
            <a:endParaRPr lang="de-DE" sz="2400" i="1" dirty="0" smtClean="0">
              <a:solidFill>
                <a:srgbClr val="FF0000"/>
              </a:solidFill>
            </a:endParaRPr>
          </a:p>
          <a:p>
            <a:pPr>
              <a:lnSpc>
                <a:spcPct val="90000"/>
              </a:lnSpc>
            </a:pPr>
            <a:r>
              <a:rPr lang="de-DE" sz="2400" dirty="0" smtClean="0"/>
              <a:t>Beginn (Art. 1): Bekenntnis zum dreieinigen Gott (Apostolikum, Bekenntnisse der Reformation)</a:t>
            </a:r>
          </a:p>
          <a:p>
            <a:pPr>
              <a:lnSpc>
                <a:spcPct val="90000"/>
              </a:lnSpc>
            </a:pPr>
            <a:r>
              <a:rPr lang="de-DE" sz="2400" dirty="0" smtClean="0"/>
              <a:t>Schluss (Art. 5): Ruf zum Gehorsam gegenüber Jesus Christus,</a:t>
            </a:r>
            <a:br>
              <a:rPr lang="de-DE" sz="2400" dirty="0" smtClean="0"/>
            </a:br>
            <a:r>
              <a:rPr lang="de-DE" sz="2400" dirty="0" smtClean="0"/>
              <a:t>Bekenntnis zu Jesus als dem Herrn,</a:t>
            </a:r>
            <a:br>
              <a:rPr lang="de-DE" sz="2400" dirty="0" smtClean="0"/>
            </a:br>
            <a:r>
              <a:rPr lang="de-DE" sz="2400" dirty="0" smtClean="0"/>
              <a:t>Lob des dreieinigen Gottes.</a:t>
            </a:r>
          </a:p>
        </p:txBody>
      </p:sp>
      <p:sp>
        <p:nvSpPr>
          <p:cNvPr id="8" name="Fußzeilenplatzhalter 6"/>
          <p:cNvSpPr>
            <a:spLocks noGrp="1"/>
          </p:cNvSpPr>
          <p:nvPr>
            <p:ph type="ftr" sz="quarter" idx="11"/>
          </p:nvPr>
        </p:nvSpPr>
        <p:spPr>
          <a:xfrm>
            <a:off x="152400" y="6356350"/>
            <a:ext cx="8839200" cy="365125"/>
          </a:xfrm>
        </p:spPr>
        <p:txBody>
          <a:bodyPr/>
          <a:lstStyle/>
          <a:p>
            <a:pPr>
              <a:defRPr/>
            </a:pPr>
            <a:r>
              <a:rPr lang="de-DE" sz="1600" dirty="0" smtClean="0">
                <a:solidFill>
                  <a:schemeClr val="accent6">
                    <a:lumMod val="40000"/>
                    <a:lumOff val="60000"/>
                  </a:schemeClr>
                </a:solidFill>
              </a:rPr>
              <a:t>Das Bekenntnis von Belhar - Hintergrund, Inhalt und Bedeutung</a:t>
            </a:r>
            <a:endParaRPr lang="en-US" sz="1600" dirty="0">
              <a:solidFill>
                <a:schemeClr val="accent6">
                  <a:lumMod val="40000"/>
                  <a:lumOff val="60000"/>
                </a:schemeClr>
              </a:solidFill>
            </a:endParaRPr>
          </a:p>
        </p:txBody>
      </p:sp>
      <p:pic>
        <p:nvPicPr>
          <p:cNvPr id="9221" name="Grafik 9" descr="Barmen im eg.jpg"/>
          <p:cNvPicPr>
            <a:picLocks noChangeAspect="1"/>
          </p:cNvPicPr>
          <p:nvPr/>
        </p:nvPicPr>
        <p:blipFill>
          <a:blip r:embed="rId2" cstate="print"/>
          <a:srcRect/>
          <a:stretch>
            <a:fillRect/>
          </a:stretch>
        </p:blipFill>
        <p:spPr bwMode="auto">
          <a:xfrm>
            <a:off x="5334000" y="1371600"/>
            <a:ext cx="354330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1095</Words>
  <Application>Microsoft Office PowerPoint</Application>
  <PresentationFormat>Bildschirmpräsentation (4:3)</PresentationFormat>
  <Paragraphs>182</Paragraphs>
  <Slides>27</Slides>
  <Notes>3</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Office Theme</vt:lpstr>
      <vt:lpstr>Das Bekenntnis von Belhar</vt:lpstr>
      <vt:lpstr>Folie 2</vt:lpstr>
      <vt:lpstr>Was ist „Belhar“?</vt:lpstr>
      <vt:lpstr>Wie war es dazu gekommen? </vt:lpstr>
      <vt:lpstr>Die besondere Herausforderung für die reformierten Kirchen:</vt:lpstr>
      <vt:lpstr>Kirchlicher und theologischer Widerstand</vt:lpstr>
      <vt:lpstr>Zeit für ein neues Bekenntnis in Südafrika</vt:lpstr>
      <vt:lpstr>Der Prozess</vt:lpstr>
      <vt:lpstr>Inspiriert durch die  Barmer Theologische Erklärung</vt:lpstr>
      <vt:lpstr>Einheit, Versöhnung und Gerechtigkeit gehören zusammen</vt:lpstr>
      <vt:lpstr>Einheit</vt:lpstr>
      <vt:lpstr>Folie 12</vt:lpstr>
      <vt:lpstr>Folie 13</vt:lpstr>
      <vt:lpstr>Folie 14</vt:lpstr>
      <vt:lpstr>Das Bekenntnis von Belhar in Südafrika und der Welt</vt:lpstr>
      <vt:lpstr>Das Bekenntnis von Belhar in Südafrika und der Welt</vt:lpstr>
      <vt:lpstr>Das Belhar Bekenntnis in Lippe</vt:lpstr>
      <vt:lpstr>Folie 18</vt:lpstr>
      <vt:lpstr>Das Belhar Bekenntnis als Leitlinie</vt:lpstr>
      <vt:lpstr>Das Belhar Bekenntnis  in anderen Kirchen</vt:lpstr>
      <vt:lpstr>Folie 21</vt:lpstr>
      <vt:lpstr>Kirche als bekennende Kirche:</vt:lpstr>
      <vt:lpstr>Folie 23</vt:lpstr>
      <vt:lpstr>Barmer Theologische Erklärung  Lutherische, reformierte und unierte Christ*innen haben 1934 bekannt.  Auch die Lippische Landeskirche hat eine Formulierung in der Präambel gefunden, die von lutherischer und reformierter Seite getragen wird  Ähnlich kann ein Bezug auf das Belhar Bekenntnis erfolgen, ohne dass damit am unterschiedlichen Bekenntnisverständnis etwas geändert wird </vt:lpstr>
      <vt:lpstr>Der Formulierungsvorschlag  für die Präambel</vt:lpstr>
      <vt:lpstr>„Kirche in Lippe bis 2030“</vt:lpstr>
      <vt:lpstr>Folie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Confession of Belhar</dc:title>
  <dc:creator>User</dc:creator>
  <cp:lastModifiedBy>10boekem</cp:lastModifiedBy>
  <cp:revision>153</cp:revision>
  <dcterms:created xsi:type="dcterms:W3CDTF">2010-10-17T06:27:48Z</dcterms:created>
  <dcterms:modified xsi:type="dcterms:W3CDTF">2019-08-13T19:25:34Z</dcterms:modified>
</cp:coreProperties>
</file>